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0"/>
  </p:notesMasterIdLst>
  <p:sldIdLst>
    <p:sldId id="309" r:id="rId2"/>
    <p:sldId id="314" r:id="rId3"/>
    <p:sldId id="315" r:id="rId4"/>
    <p:sldId id="256" r:id="rId5"/>
    <p:sldId id="313" r:id="rId6"/>
    <p:sldId id="263" r:id="rId7"/>
    <p:sldId id="305" r:id="rId8"/>
    <p:sldId id="295" r:id="rId9"/>
    <p:sldId id="296" r:id="rId10"/>
    <p:sldId id="291" r:id="rId11"/>
    <p:sldId id="260" r:id="rId12"/>
    <p:sldId id="257" r:id="rId13"/>
    <p:sldId id="258" r:id="rId14"/>
    <p:sldId id="308" r:id="rId15"/>
    <p:sldId id="293" r:id="rId16"/>
    <p:sldId id="294" r:id="rId17"/>
    <p:sldId id="298" r:id="rId18"/>
    <p:sldId id="302" r:id="rId19"/>
    <p:sldId id="299" r:id="rId20"/>
    <p:sldId id="301" r:id="rId21"/>
    <p:sldId id="303" r:id="rId22"/>
    <p:sldId id="316" r:id="rId23"/>
    <p:sldId id="292" r:id="rId24"/>
    <p:sldId id="312" r:id="rId25"/>
    <p:sldId id="262" r:id="rId26"/>
    <p:sldId id="300" r:id="rId27"/>
    <p:sldId id="306" r:id="rId28"/>
    <p:sldId id="297" r:id="rId29"/>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31"/>
    <p:restoredTop sz="94676"/>
  </p:normalViewPr>
  <p:slideViewPr>
    <p:cSldViewPr snapToGrid="0">
      <p:cViewPr varScale="1">
        <p:scale>
          <a:sx n="135" d="100"/>
          <a:sy n="135" d="100"/>
        </p:scale>
        <p:origin x="10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07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430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74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05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www.youtube.com/watch?v=R6d-AbkhBQ8"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CPqOCI0ahss"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0.tiff"/><Relationship Id="rId4" Type="http://schemas.openxmlformats.org/officeDocument/2006/relationships/hyperlink" Target="https://www.geeksforgeeks.org/naive-bayes-classifier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0.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hyperlink" Target="https://www.cs.toronto.edu/~hinton/science.pdf"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watch?v=mqOdIYxxNCs" TargetMode="External"/><Relationship Id="rId5" Type="http://schemas.openxmlformats.org/officeDocument/2006/relationships/hyperlink" Target="https://github.com/fmfn/BayesianOptimization" TargetMode="External"/><Relationship Id="rId4" Type="http://schemas.openxmlformats.org/officeDocument/2006/relationships/hyperlink" Target="https://towardsdatascience.com/hyperparameter-optimization-in-gradient-boosting-packages-with-bayesian-optimization-aaf1b27e7b90"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towardsdatascience.com/probability-concepts-explained-bayesian-inference-for-parameter-estimation-90e8930e5348" TargetMode="External"/><Relationship Id="rId7" Type="http://schemas.openxmlformats.org/officeDocument/2006/relationships/image" Target="../media/image29.jpeg"/><Relationship Id="rId2" Type="http://schemas.openxmlformats.org/officeDocument/2006/relationships/hyperlink" Target="https://en.wikipedia.org/wiki/Bayesian_inference" TargetMode="External"/><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hyperlink" Target="https://www.youtube.com/watch?v=Pahyv9i_X2k" TargetMode="External"/><Relationship Id="rId5" Type="http://schemas.openxmlformats.org/officeDocument/2006/relationships/hyperlink" Target="http://christianherta.de/lehre/dataScience/bayesian/introduction_into_bayesian_inference_with_pymc.slides.php" TargetMode="External"/><Relationship Id="rId10" Type="http://schemas.openxmlformats.org/officeDocument/2006/relationships/hyperlink" Target="https://www.youtube.com/watch?v=I4dkEALQv34" TargetMode="External"/><Relationship Id="rId4" Type="http://schemas.openxmlformats.org/officeDocument/2006/relationships/hyperlink" Target="https://www.probabilitycourse.com/chapter9/9_1_0_bayesian_inference.php" TargetMode="External"/><Relationship Id="rId9" Type="http://schemas.openxmlformats.org/officeDocument/2006/relationships/hyperlink" Target="https://www.youtube.com/watch?v=yvWlpwnT1nw"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yvWlpwnT1nw" TargetMode="External"/><Relationship Id="rId3" Type="http://schemas.openxmlformats.org/officeDocument/2006/relationships/image" Target="../media/image31.tiff"/><Relationship Id="rId7" Type="http://schemas.openxmlformats.org/officeDocument/2006/relationships/image" Target="../media/image35.tiff"/><Relationship Id="rId2" Type="http://schemas.openxmlformats.org/officeDocument/2006/relationships/image" Target="../media/image30.tiff"/><Relationship Id="rId1" Type="http://schemas.openxmlformats.org/officeDocument/2006/relationships/slideLayout" Target="../slideLayouts/slideLayout7.xml"/><Relationship Id="rId6" Type="http://schemas.openxmlformats.org/officeDocument/2006/relationships/image" Target="../media/image34.tiff"/><Relationship Id="rId5" Type="http://schemas.openxmlformats.org/officeDocument/2006/relationships/image" Target="../media/image33.tiff"/><Relationship Id="rId10" Type="http://schemas.openxmlformats.org/officeDocument/2006/relationships/image" Target="../media/image37.jpeg"/><Relationship Id="rId4" Type="http://schemas.openxmlformats.org/officeDocument/2006/relationships/image" Target="../media/image32.tiff"/><Relationship Id="rId9" Type="http://schemas.openxmlformats.org/officeDocument/2006/relationships/image" Target="../media/image36.jpeg"/></Relationships>
</file>

<file path=ppt/slides/_rels/slide1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8.tiff"/><Relationship Id="rId1" Type="http://schemas.openxmlformats.org/officeDocument/2006/relationships/slideLayout" Target="../slideLayouts/slideLayout7.xml"/><Relationship Id="rId6" Type="http://schemas.openxmlformats.org/officeDocument/2006/relationships/hyperlink" Target="https://www.youtube.com/watch?v=I4dkEALQv34" TargetMode="External"/><Relationship Id="rId5" Type="http://schemas.openxmlformats.org/officeDocument/2006/relationships/image" Target="../media/image41.jpeg"/><Relationship Id="rId4" Type="http://schemas.openxmlformats.org/officeDocument/2006/relationships/image" Target="../media/image40.tiff"/></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watch?v=3OJEae7Qb_o" TargetMode="External"/><Relationship Id="rId13" Type="http://schemas.openxmlformats.org/officeDocument/2006/relationships/hyperlink" Target="https://www.youtube.com/watch?v=OttShGPRwDI" TargetMode="External"/><Relationship Id="rId18" Type="http://schemas.openxmlformats.org/officeDocument/2006/relationships/image" Target="../media/image3.png"/><Relationship Id="rId3" Type="http://schemas.openxmlformats.org/officeDocument/2006/relationships/hyperlink" Target="https://www.geeksforgeeks.org/naive-bayes-classifiers/" TargetMode="External"/><Relationship Id="rId21" Type="http://schemas.openxmlformats.org/officeDocument/2006/relationships/image" Target="../media/image6.png"/><Relationship Id="rId7" Type="http://schemas.openxmlformats.org/officeDocument/2006/relationships/hyperlink" Target="https://www.youtube.com/watch?v=Pahyv9i_X2k" TargetMode="External"/><Relationship Id="rId12" Type="http://schemas.openxmlformats.org/officeDocument/2006/relationships/hyperlink" Target="https://www.youtube.com/watch?v=R13BD8qKeTg" TargetMode="External"/><Relationship Id="rId17" Type="http://schemas.openxmlformats.org/officeDocument/2006/relationships/image" Target="../media/image2.png"/><Relationship Id="rId2" Type="http://schemas.openxmlformats.org/officeDocument/2006/relationships/hyperlink" Target="https://www.youtube.com/watch?v=CPqOCI0ahss" TargetMode="Externa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hyperlink" Target="https://www.youtube.com/watch?v=I4dkEALQv34" TargetMode="External"/><Relationship Id="rId11" Type="http://schemas.openxmlformats.org/officeDocument/2006/relationships/hyperlink" Target="https://www.youtube.com/watch?v=nKCT-Cdk0xY" TargetMode="External"/><Relationship Id="rId5" Type="http://schemas.openxmlformats.org/officeDocument/2006/relationships/hyperlink" Target="https://www.youtube.com/watch?v=yvWlpwnT1nw" TargetMode="External"/><Relationship Id="rId15" Type="http://schemas.openxmlformats.org/officeDocument/2006/relationships/hyperlink" Target="https://www.youtube.com/watch?v=9TDjifpGj-k" TargetMode="External"/><Relationship Id="rId23" Type="http://schemas.openxmlformats.org/officeDocument/2006/relationships/image" Target="../media/image8.png"/><Relationship Id="rId10" Type="http://schemas.openxmlformats.org/officeDocument/2006/relationships/hyperlink" Target="https://www.youtube.com/watch?v=Ie-6H_r7I5A" TargetMode="External"/><Relationship Id="rId19" Type="http://schemas.openxmlformats.org/officeDocument/2006/relationships/image" Target="../media/image4.png"/><Relationship Id="rId4" Type="http://schemas.openxmlformats.org/officeDocument/2006/relationships/hyperlink" Target="https://www.youtube.com/watch?v=KhAUfqhLakw" TargetMode="External"/><Relationship Id="rId9" Type="http://schemas.openxmlformats.org/officeDocument/2006/relationships/hyperlink" Target="https://www.youtube.com/watch?v=mAUwjSo5TJE" TargetMode="External"/><Relationship Id="rId14" Type="http://schemas.openxmlformats.org/officeDocument/2006/relationships/hyperlink" Target="https://www.youtube.com/watch?v=HZGCoVF3YvM" TargetMode="External"/><Relationship Id="rId22"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MUhsT0U_nxY" TargetMode="External"/><Relationship Id="rId2" Type="http://schemas.openxmlformats.org/officeDocument/2006/relationships/hyperlink" Target="http://gregorygundersen.com/blog/2019/04/04/bayesian-gaussian/" TargetMode="External"/><Relationship Id="rId1" Type="http://schemas.openxmlformats.org/officeDocument/2006/relationships/slideLayout" Target="../slideLayouts/slideLayout7.xml"/><Relationship Id="rId5" Type="http://schemas.openxmlformats.org/officeDocument/2006/relationships/image" Target="../media/image43.tiff"/><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hyperlink" Target="https://www.youtube.com/watch?v=Pahyv9i_X2k" TargetMode="External"/><Relationship Id="rId1" Type="http://schemas.openxmlformats.org/officeDocument/2006/relationships/slideLayout" Target="../slideLayouts/slideLayout7.xml"/><Relationship Id="rId5" Type="http://schemas.openxmlformats.org/officeDocument/2006/relationships/image" Target="../media/image46.jpeg"/><Relationship Id="rId4" Type="http://schemas.openxmlformats.org/officeDocument/2006/relationships/image" Target="../media/image45.tiff"/></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www.youtube.com/watch?v=nKCT-Cdk0xY" TargetMode="Externa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hyperlink" Target="http://jakevdp.github.io/blog/2014/06/12/frequentism-and-bayesianism-3-confidence-credibility/" TargetMode="External"/><Relationship Id="rId7" Type="http://schemas.openxmlformats.org/officeDocument/2006/relationships/image" Target="../media/image56.tiff"/><Relationship Id="rId2" Type="http://schemas.openxmlformats.org/officeDocument/2006/relationships/hyperlink" Target="https://www.youtube.com/watch?v=KhAUfqhLakw" TargetMode="Externa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openxmlformats.org/officeDocument/2006/relationships/hyperlink" Target="https://docs.pymc.io/" TargetMode="External"/><Relationship Id="rId13" Type="http://schemas.openxmlformats.org/officeDocument/2006/relationships/hyperlink" Target="https://www.bayespy.org/" TargetMode="External"/><Relationship Id="rId18" Type="http://schemas.openxmlformats.org/officeDocument/2006/relationships/image" Target="../media/image60.jpeg"/><Relationship Id="rId3" Type="http://schemas.openxmlformats.org/officeDocument/2006/relationships/hyperlink" Target="https://scikit-learn.org/stable/modules/generated/sklearn.naive_bayes.GaussianNB.html" TargetMode="External"/><Relationship Id="rId21" Type="http://schemas.openxmlformats.org/officeDocument/2006/relationships/image" Target="../media/image64.png"/><Relationship Id="rId7" Type="http://schemas.openxmlformats.org/officeDocument/2006/relationships/hyperlink" Target="https://pystan.readthedocs.io/en/latest/" TargetMode="External"/><Relationship Id="rId12" Type="http://schemas.openxmlformats.org/officeDocument/2006/relationships/hyperlink" Target="http://edwardlib.org/" TargetMode="External"/><Relationship Id="rId17" Type="http://schemas.openxmlformats.org/officeDocument/2006/relationships/image" Target="../media/image59.png"/><Relationship Id="rId2" Type="http://schemas.openxmlformats.org/officeDocument/2006/relationships/hyperlink" Target="https://scikit-learn.org/stable/modules/naive_bayes.html" TargetMode="External"/><Relationship Id="rId16" Type="http://schemas.openxmlformats.org/officeDocument/2006/relationships/hyperlink" Target="https://cran.r-project.org/web/views/Bayesian.html" TargetMode="External"/><Relationship Id="rId20"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hyperlink" Target="https://mc-stan.org/users/interfaces/pystan" TargetMode="External"/><Relationship Id="rId11" Type="http://schemas.openxmlformats.org/officeDocument/2006/relationships/hyperlink" Target="https://www.tensorflow.org/probability" TargetMode="External"/><Relationship Id="rId5" Type="http://schemas.openxmlformats.org/officeDocument/2006/relationships/hyperlink" Target="https://scikit-learn.org/stable/modules/linear_model.html#bayesian-regression" TargetMode="External"/><Relationship Id="rId15" Type="http://schemas.openxmlformats.org/officeDocument/2006/relationships/hyperlink" Target="https://www.bnlearn.com/" TargetMode="External"/><Relationship Id="rId10" Type="http://schemas.openxmlformats.org/officeDocument/2006/relationships/hyperlink" Target="https://pyro.ai/" TargetMode="External"/><Relationship Id="rId19" Type="http://schemas.openxmlformats.org/officeDocument/2006/relationships/image" Target="../media/image61.tiff"/><Relationship Id="rId4" Type="http://schemas.openxmlformats.org/officeDocument/2006/relationships/hyperlink" Target="https://scikit-learn.org/stable/modules/generated/sklearn.naive_bayes.MultinomialNB.html" TargetMode="External"/><Relationship Id="rId9" Type="http://schemas.openxmlformats.org/officeDocument/2006/relationships/hyperlink" Target="https://en.wikipedia.org/wiki/PyMC3" TargetMode="External"/><Relationship Id="rId14" Type="http://schemas.openxmlformats.org/officeDocument/2006/relationships/hyperlink" Target="https://pythonhosted.org/libpgm/" TargetMode="External"/><Relationship Id="rId22" Type="http://schemas.openxmlformats.org/officeDocument/2006/relationships/image" Target="../media/image65.png"/></Relationships>
</file>

<file path=ppt/slides/_rels/slide28.xml.rels><?xml version="1.0" encoding="UTF-8" standalone="yes"?>
<Relationships xmlns="http://schemas.openxmlformats.org/package/2006/relationships"><Relationship Id="rId2" Type="http://schemas.openxmlformats.org/officeDocument/2006/relationships/hyperlink" Target="https://www.glassdoor.com/Interview/bayesian-interview-questions-SRCH_KT0,8.ht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s://www.cs.toronto.edu/~hinton/science.pdf" TargetMode="External"/><Relationship Id="rId13" Type="http://schemas.openxmlformats.org/officeDocument/2006/relationships/hyperlink" Target="https://www.probabilitycourse.com/chapter9/9_1_0_bayesian_inference.php" TargetMode="External"/><Relationship Id="rId18" Type="http://schemas.openxmlformats.org/officeDocument/2006/relationships/hyperlink" Target="https://www.youtube.com/watch?v=3OJEae7Qb_o" TargetMode="External"/><Relationship Id="rId3" Type="http://schemas.openxmlformats.org/officeDocument/2006/relationships/hyperlink" Target="http://www.stat.columbia.edu/~gelman/book/BDA3.pdf" TargetMode="External"/><Relationship Id="rId21" Type="http://schemas.openxmlformats.org/officeDocument/2006/relationships/image" Target="../media/image9.jpeg"/><Relationship Id="rId7" Type="http://schemas.openxmlformats.org/officeDocument/2006/relationships/hyperlink" Target="https://www.youtube.com/watch?v=KhAUfqhLakw" TargetMode="External"/><Relationship Id="rId12" Type="http://schemas.openxmlformats.org/officeDocument/2006/relationships/hyperlink" Target="https://towardsdatascience.com/probability-concepts-explained-bayesian-inference-for-parameter-estimation-90e8930e5348" TargetMode="External"/><Relationship Id="rId17" Type="http://schemas.openxmlformats.org/officeDocument/2006/relationships/hyperlink" Target="https://www.youtube.com/watch?v=Pahyv9i_X2k" TargetMode="External"/><Relationship Id="rId2" Type="http://schemas.openxmlformats.org/officeDocument/2006/relationships/hyperlink" Target="https://camdavidsonpilon.github.io/Probabilistic-Programming-and-Bayesian-Methods-for-Hackers/" TargetMode="External"/><Relationship Id="rId16" Type="http://schemas.openxmlformats.org/officeDocument/2006/relationships/hyperlink" Target="https://www.youtube.com/watch?v=I4dkEALQv34" TargetMode="External"/><Relationship Id="rId20" Type="http://schemas.openxmlformats.org/officeDocument/2006/relationships/hyperlink" Target="https://www.youtube.com/watch?v=Ie-6H_r7I5A" TargetMode="External"/><Relationship Id="rId1" Type="http://schemas.openxmlformats.org/officeDocument/2006/relationships/slideLayout" Target="../slideLayouts/slideLayout2.xml"/><Relationship Id="rId6" Type="http://schemas.openxmlformats.org/officeDocument/2006/relationships/hyperlink" Target="https://www.geeksforgeeks.org/naive-bayes-classifiers/" TargetMode="External"/><Relationship Id="rId11" Type="http://schemas.openxmlformats.org/officeDocument/2006/relationships/hyperlink" Target="https://en.wikipedia.org/wiki/Bayesian_inference" TargetMode="External"/><Relationship Id="rId24" Type="http://schemas.openxmlformats.org/officeDocument/2006/relationships/image" Target="../media/image12.jpeg"/><Relationship Id="rId5" Type="http://schemas.openxmlformats.org/officeDocument/2006/relationships/hyperlink" Target="https://www.youtube.com/watch?v=CPqOCI0ahss" TargetMode="External"/><Relationship Id="rId15" Type="http://schemas.openxmlformats.org/officeDocument/2006/relationships/hyperlink" Target="https://www.youtube.com/watch?v=yvWlpwnT1nw" TargetMode="External"/><Relationship Id="rId23" Type="http://schemas.openxmlformats.org/officeDocument/2006/relationships/image" Target="../media/image11.jpeg"/><Relationship Id="rId10" Type="http://schemas.openxmlformats.org/officeDocument/2006/relationships/hyperlink" Target="https://github.com/fmfn/BayesianOptimization" TargetMode="External"/><Relationship Id="rId19" Type="http://schemas.openxmlformats.org/officeDocument/2006/relationships/hyperlink" Target="https://www.youtube.com/watch?v=mAUwjSo5TJE" TargetMode="External"/><Relationship Id="rId4" Type="http://schemas.openxmlformats.org/officeDocument/2006/relationships/hyperlink" Target="https://www.greenteapress.com/thinkbayes/thinkbayes.pdf" TargetMode="External"/><Relationship Id="rId9" Type="http://schemas.openxmlformats.org/officeDocument/2006/relationships/hyperlink" Target="https://towardsdatascience.com/hyperparameter-optimization-in-gradient-boosting-packages-with-bayesian-optimization-aaf1b27e7b90" TargetMode="External"/><Relationship Id="rId14" Type="http://schemas.openxmlformats.org/officeDocument/2006/relationships/hyperlink" Target="http://christianherta.de/lehre/dataScience/bayesian/introduction_into_bayesian_inference_with_pymc.slides.php" TargetMode="External"/><Relationship Id="rId22"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math.stackexchange.com/questions/837768/bayes-two-tests-in-a-row" TargetMode="Externa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hyperlink" Target="https://youarenotsosmart.com/2016/01/02/yanss-065-survivorship-bias-rebroadcast/" TargetMode="External"/><Relationship Id="rId3" Type="http://schemas.openxmlformats.org/officeDocument/2006/relationships/hyperlink" Target="https://www.youtube.com/watch?v=p60-Jdq754A" TargetMode="External"/><Relationship Id="rId7" Type="http://schemas.openxmlformats.org/officeDocument/2006/relationships/hyperlink" Target="https://people.ucsc.edu/~msmangel/Wald.pdf" TargetMode="External"/><Relationship Id="rId2" Type="http://schemas.openxmlformats.org/officeDocument/2006/relationships/hyperlink" Target="https://www.youtube.com/watch?v=B3YQJ5DwTzM" TargetMode="External"/><Relationship Id="rId1" Type="http://schemas.openxmlformats.org/officeDocument/2006/relationships/slideLayout" Target="../slideLayouts/slideLayout2.xml"/><Relationship Id="rId6" Type="http://schemas.openxmlformats.org/officeDocument/2006/relationships/image" Target="../media/image17.tiff"/><Relationship Id="rId5" Type="http://schemas.openxmlformats.org/officeDocument/2006/relationships/hyperlink" Target="https://www.youtube.com/watch?v=y8qaI5mpJeA" TargetMode="External"/><Relationship Id="rId4" Type="http://schemas.openxmlformats.org/officeDocument/2006/relationships/hyperlink" Target="https://www.youtube.com/watch?v=Gi4YeRqfb24"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www.youtube.com/watch?v=KhAUfqhLakw" TargetMode="Externa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0CDA5C-B92F-D0AF-17FA-621812D71F9B}"/>
              </a:ext>
            </a:extLst>
          </p:cNvPr>
          <p:cNvSpPr txBox="1"/>
          <p:nvPr/>
        </p:nvSpPr>
        <p:spPr>
          <a:xfrm>
            <a:off x="1641632" y="2174224"/>
            <a:ext cx="4549206" cy="3416320"/>
          </a:xfrm>
          <a:prstGeom prst="rect">
            <a:avLst/>
          </a:prstGeom>
          <a:noFill/>
        </p:spPr>
        <p:txBody>
          <a:bodyPr wrap="square" rtlCol="0">
            <a:spAutoFit/>
          </a:bodyPr>
          <a:lstStyle/>
          <a:p>
            <a:pPr marL="342900" indent="-342900">
              <a:buFont typeface="Arial" panose="020B0604020202020204" pitchFamily="34" charset="0"/>
              <a:buChar char="•"/>
            </a:pPr>
            <a:r>
              <a:rPr lang="en-US" sz="1800" b="1" dirty="0">
                <a:solidFill>
                  <a:srgbClr val="00B0F0"/>
                </a:solidFill>
                <a:latin typeface="Calibri" panose="020F0502020204030204" pitchFamily="34" charset="0"/>
                <a:ea typeface="Calibri"/>
                <a:cs typeface="Calibri" panose="020F0502020204030204" pitchFamily="34" charset="0"/>
                <a:sym typeface="Calibri"/>
              </a:rPr>
              <a:t>Bayes’ Theorem</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ea typeface="Calibri"/>
                <a:cs typeface="Calibri" panose="020F0502020204030204" pitchFamily="34" charset="0"/>
                <a:sym typeface="Calibri"/>
              </a:rPr>
              <a:t>Bayesian Probability</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vs Frequentist</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Thinking</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Analysis</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Approach/Framework</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Optimization</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Learning</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Inference/Prediction</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Naive Bayes</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Network</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Neural Network</a:t>
            </a:r>
          </a:p>
        </p:txBody>
      </p:sp>
      <p:sp>
        <p:nvSpPr>
          <p:cNvPr id="3" name="TextBox 2">
            <a:extLst>
              <a:ext uri="{FF2B5EF4-FFF2-40B4-BE49-F238E27FC236}">
                <a16:creationId xmlns:a16="http://schemas.microsoft.com/office/drawing/2014/main" id="{380F4CDC-31E5-140A-D961-B8FFEF71C0B6}"/>
              </a:ext>
            </a:extLst>
          </p:cNvPr>
          <p:cNvSpPr txBox="1"/>
          <p:nvPr/>
        </p:nvSpPr>
        <p:spPr>
          <a:xfrm>
            <a:off x="1744717" y="461994"/>
            <a:ext cx="8702565" cy="1107996"/>
          </a:xfrm>
          <a:prstGeom prst="rect">
            <a:avLst/>
          </a:prstGeom>
          <a:noFill/>
        </p:spPr>
        <p:txBody>
          <a:bodyPr wrap="square" rtlCol="0">
            <a:spAutoFit/>
          </a:bodyPr>
          <a:lstStyle/>
          <a:p>
            <a:pPr algn="ctr"/>
            <a:r>
              <a:rPr lang="en-US" sz="6600" b="1" dirty="0">
                <a:solidFill>
                  <a:srgbClr val="00B0F0"/>
                </a:solidFill>
                <a:latin typeface="Calibri" panose="020F0502020204030204" pitchFamily="34" charset="0"/>
                <a:cs typeface="Calibri" panose="020F0502020204030204" pitchFamily="34" charset="0"/>
              </a:rPr>
              <a:t>Bayesian Statistics</a:t>
            </a:r>
            <a:endParaRPr lang="en-US" sz="6600" b="1">
              <a:solidFill>
                <a:srgbClr val="00B0F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F376EFA-8FEC-80FB-DDBB-B22258BE3549}"/>
              </a:ext>
            </a:extLst>
          </p:cNvPr>
          <p:cNvSpPr txBox="1"/>
          <p:nvPr/>
        </p:nvSpPr>
        <p:spPr>
          <a:xfrm>
            <a:off x="6758479" y="2174223"/>
            <a:ext cx="4995717" cy="3970318"/>
          </a:xfrm>
          <a:prstGeom prst="rect">
            <a:avLst/>
          </a:prstGeom>
          <a:noFill/>
        </p:spPr>
        <p:txBody>
          <a:bodyPr wrap="square" rtlCol="0">
            <a:spAutoFit/>
          </a:bodyPr>
          <a:lstStyle/>
          <a:p>
            <a:pPr marL="342900" indent="-342900">
              <a:buFont typeface="Arial" panose="020B0604020202020204" pitchFamily="34" charset="0"/>
              <a:buChar char="•"/>
            </a:pPr>
            <a:r>
              <a:rPr lang="en-US" sz="1800" b="1" dirty="0">
                <a:solidFill>
                  <a:srgbClr val="00B0F0"/>
                </a:solidFill>
                <a:latin typeface="Calibri" panose="020F0502020204030204" pitchFamily="34" charset="0"/>
                <a:ea typeface="Calibri"/>
                <a:cs typeface="Calibri" panose="020F0502020204030204" pitchFamily="34" charset="0"/>
                <a:sym typeface="Calibri"/>
              </a:rPr>
              <a:t>Conditional Probability</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ea typeface="Calibri"/>
                <a:cs typeface="Calibri" panose="020F0502020204030204" pitchFamily="34" charset="0"/>
                <a:sym typeface="Calibri"/>
              </a:rPr>
              <a:t>Prior</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ea typeface="Calibri"/>
                <a:cs typeface="Calibri" panose="020F0502020204030204" pitchFamily="34" charset="0"/>
                <a:sym typeface="Calibri"/>
              </a:rPr>
              <a:t>Likelihood</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sym typeface="Calibri"/>
              </a:rPr>
              <a:t>Posterior</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sym typeface="Calibri"/>
              </a:rPr>
              <a:t>Belief</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sym typeface="Calibri"/>
              </a:rPr>
              <a:t>Support</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Survivorship Bias</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Generative model</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Parameter Estimation vs Hypotheses Testing</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Bayesian Interpretation</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Naive Bayes Classifier</a:t>
            </a:r>
          </a:p>
          <a:p>
            <a:pPr marL="342900" indent="-342900">
              <a:buFont typeface="Arial" panose="020B0604020202020204" pitchFamily="34" charset="0"/>
              <a:buChar char="•"/>
            </a:pPr>
            <a:r>
              <a:rPr lang="en-US" sz="1800" b="1">
                <a:solidFill>
                  <a:srgbClr val="00B0F0"/>
                </a:solidFill>
                <a:latin typeface="Calibri" panose="020F0502020204030204" pitchFamily="34" charset="0"/>
                <a:cs typeface="Calibri" panose="020F0502020204030204" pitchFamily="34" charset="0"/>
              </a:rPr>
              <a:t>Gaussian Naive Bayes Classifier</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sym typeface="Calibri"/>
              </a:rPr>
              <a:t>Gaussian Process in </a:t>
            </a:r>
            <a:r>
              <a:rPr lang="en-US" sz="1800" b="1" dirty="0">
                <a:solidFill>
                  <a:srgbClr val="00B0F0"/>
                </a:solidFill>
                <a:latin typeface="Calibri" panose="020F0502020204030204" pitchFamily="34" charset="0"/>
                <a:cs typeface="Calibri" panose="020F0502020204030204" pitchFamily="34" charset="0"/>
              </a:rPr>
              <a:t>Bayesian Optimization</a:t>
            </a:r>
          </a:p>
          <a:p>
            <a:pPr marL="342900" indent="-342900">
              <a:buFont typeface="Arial" panose="020B0604020202020204" pitchFamily="34" charset="0"/>
              <a:buChar char="•"/>
            </a:pPr>
            <a:r>
              <a:rPr lang="en-US" sz="1800" b="1" dirty="0">
                <a:solidFill>
                  <a:srgbClr val="00B0F0"/>
                </a:solidFill>
                <a:latin typeface="Calibri" panose="020F0502020204030204" pitchFamily="34" charset="0"/>
                <a:cs typeface="Calibri" panose="020F0502020204030204" pitchFamily="34" charset="0"/>
              </a:rPr>
              <a:t>Conjugate Distributions, Conjugate Prior</a:t>
            </a:r>
          </a:p>
        </p:txBody>
      </p:sp>
    </p:spTree>
    <p:extLst>
      <p:ext uri="{BB962C8B-B14F-4D97-AF65-F5344CB8AC3E}">
        <p14:creationId xmlns:p14="http://schemas.microsoft.com/office/powerpoint/2010/main" val="5367618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0212EB-D5F5-7C42-9867-3F4106A76AC3}"/>
              </a:ext>
            </a:extLst>
          </p:cNvPr>
          <p:cNvSpPr txBox="1"/>
          <p:nvPr/>
        </p:nvSpPr>
        <p:spPr>
          <a:xfrm>
            <a:off x="-1" y="37572"/>
            <a:ext cx="6694715" cy="523220"/>
          </a:xfrm>
          <a:prstGeom prst="rect">
            <a:avLst/>
          </a:prstGeom>
          <a:noFill/>
        </p:spPr>
        <p:txBody>
          <a:bodyPr wrap="square" rtlCol="0">
            <a:spAutoFit/>
          </a:bodyPr>
          <a:lstStyle/>
          <a:p>
            <a:r>
              <a:rPr lang="en-US" sz="2800" b="1" dirty="0"/>
              <a:t>Probability - Bayesian vs Frequentist</a:t>
            </a:r>
          </a:p>
        </p:txBody>
      </p:sp>
      <p:sp>
        <p:nvSpPr>
          <p:cNvPr id="5" name="TextBox 4">
            <a:extLst>
              <a:ext uri="{FF2B5EF4-FFF2-40B4-BE49-F238E27FC236}">
                <a16:creationId xmlns:a16="http://schemas.microsoft.com/office/drawing/2014/main" id="{AADE8889-8C42-E543-BA59-6986D4778221}"/>
              </a:ext>
            </a:extLst>
          </p:cNvPr>
          <p:cNvSpPr txBox="1"/>
          <p:nvPr/>
        </p:nvSpPr>
        <p:spPr>
          <a:xfrm>
            <a:off x="340391" y="4255692"/>
            <a:ext cx="5929952" cy="2246769"/>
          </a:xfrm>
          <a:prstGeom prst="rect">
            <a:avLst/>
          </a:prstGeom>
          <a:solidFill>
            <a:schemeClr val="accent4">
              <a:lumMod val="20000"/>
              <a:lumOff val="80000"/>
            </a:schemeClr>
          </a:solidFill>
          <a:ln w="9525">
            <a:solidFill>
              <a:srgbClr val="FF0000"/>
            </a:solidFill>
          </a:ln>
        </p:spPr>
        <p:txBody>
          <a:bodyPr wrap="square" rtlCol="0">
            <a:spAutoFit/>
          </a:bodyPr>
          <a:lstStyle/>
          <a:p>
            <a:r>
              <a:rPr lang="en-US" b="1" dirty="0">
                <a:solidFill>
                  <a:srgbClr val="FF0000"/>
                </a:solidFill>
              </a:rPr>
              <a:t>Frequentist (classical):</a:t>
            </a:r>
          </a:p>
          <a:p>
            <a:r>
              <a:rPr lang="en-US" dirty="0"/>
              <a:t>    Calculate means (estimates) and confidence intervals</a:t>
            </a:r>
          </a:p>
          <a:p>
            <a:r>
              <a:rPr lang="en-US" dirty="0"/>
              <a:t>    Problems treating missing data (</a:t>
            </a:r>
            <a:r>
              <a:rPr lang="en-US" b="1" dirty="0">
                <a:solidFill>
                  <a:srgbClr val="FF0000"/>
                </a:solidFill>
              </a:rPr>
              <a:t>survivorship bias</a:t>
            </a:r>
            <a:r>
              <a:rPr lang="en-US" dirty="0"/>
              <a:t>)</a:t>
            </a:r>
          </a:p>
          <a:p>
            <a:r>
              <a:rPr lang="en-US" dirty="0"/>
              <a:t>    Problems with hypothesis testing (</a:t>
            </a:r>
            <a:r>
              <a:rPr lang="en-US" b="1" dirty="0">
                <a:solidFill>
                  <a:srgbClr val="FF0000"/>
                </a:solidFill>
              </a:rPr>
              <a:t>p-hacking</a:t>
            </a:r>
            <a:r>
              <a:rPr lang="en-US" dirty="0"/>
              <a:t>)</a:t>
            </a:r>
          </a:p>
          <a:p>
            <a:endParaRPr lang="en-US" b="1" dirty="0">
              <a:solidFill>
                <a:srgbClr val="FF0000"/>
              </a:solidFill>
            </a:endParaRPr>
          </a:p>
          <a:p>
            <a:r>
              <a:rPr lang="en-US" b="1" dirty="0">
                <a:solidFill>
                  <a:srgbClr val="FF0000"/>
                </a:solidFill>
              </a:rPr>
              <a:t>Bayesian:</a:t>
            </a:r>
          </a:p>
          <a:p>
            <a:r>
              <a:rPr lang="en-US" dirty="0"/>
              <a:t>    Enumerate all possible </a:t>
            </a:r>
            <a:r>
              <a:rPr lang="en-US" b="1" dirty="0">
                <a:solidFill>
                  <a:srgbClr val="FF0000"/>
                </a:solidFill>
              </a:rPr>
              <a:t>hypotheses</a:t>
            </a:r>
            <a:r>
              <a:rPr lang="en-US" dirty="0"/>
              <a:t> – and compute their probabilities.</a:t>
            </a:r>
          </a:p>
          <a:p>
            <a:r>
              <a:rPr lang="en-US" dirty="0"/>
              <a:t>    We make a (subjective) choice of “</a:t>
            </a:r>
            <a:r>
              <a:rPr lang="en-US" b="1" dirty="0">
                <a:solidFill>
                  <a:srgbClr val="FF0000"/>
                </a:solidFill>
              </a:rPr>
              <a:t>prior</a:t>
            </a:r>
            <a:r>
              <a:rPr lang="en-US" dirty="0"/>
              <a:t>” (model, distribution)</a:t>
            </a:r>
          </a:p>
          <a:p>
            <a:r>
              <a:rPr lang="en-US" dirty="0"/>
              <a:t>    and produce </a:t>
            </a:r>
            <a:r>
              <a:rPr lang="en-US" b="1" dirty="0">
                <a:solidFill>
                  <a:srgbClr val="FF0000"/>
                </a:solidFill>
              </a:rPr>
              <a:t>posterior</a:t>
            </a:r>
            <a:r>
              <a:rPr lang="en-US" dirty="0"/>
              <a:t> distribution.</a:t>
            </a:r>
          </a:p>
          <a:p>
            <a:r>
              <a:rPr lang="en-US" dirty="0"/>
              <a:t>    Allows for complex decision analysis under uncertainty.</a:t>
            </a:r>
          </a:p>
        </p:txBody>
      </p:sp>
      <p:sp>
        <p:nvSpPr>
          <p:cNvPr id="6" name="TextBox 5">
            <a:extLst>
              <a:ext uri="{FF2B5EF4-FFF2-40B4-BE49-F238E27FC236}">
                <a16:creationId xmlns:a16="http://schemas.microsoft.com/office/drawing/2014/main" id="{D86CA22F-D1DB-184B-8C0D-193FFD538439}"/>
              </a:ext>
            </a:extLst>
          </p:cNvPr>
          <p:cNvSpPr txBox="1"/>
          <p:nvPr/>
        </p:nvSpPr>
        <p:spPr>
          <a:xfrm>
            <a:off x="7515267" y="2288868"/>
            <a:ext cx="4573575" cy="4339650"/>
          </a:xfrm>
          <a:prstGeom prst="rect">
            <a:avLst/>
          </a:prstGeom>
          <a:solidFill>
            <a:schemeClr val="accent4">
              <a:lumMod val="20000"/>
              <a:lumOff val="80000"/>
            </a:schemeClr>
          </a:solidFill>
          <a:ln>
            <a:solidFill>
              <a:srgbClr val="FF0000"/>
            </a:solidFill>
          </a:ln>
        </p:spPr>
        <p:txBody>
          <a:bodyPr wrap="square" rtlCol="0">
            <a:spAutoFit/>
          </a:bodyPr>
          <a:lstStyle/>
          <a:p>
            <a:pPr marL="171450" indent="-171450">
              <a:buFont typeface="Arial" panose="020B0604020202020204" pitchFamily="34" charset="0"/>
              <a:buChar char="•"/>
            </a:pPr>
            <a:r>
              <a:rPr lang="en-US" sz="1200" b="1" dirty="0">
                <a:solidFill>
                  <a:srgbClr val="FF0000"/>
                </a:solidFill>
              </a:rPr>
              <a:t>Example1: </a:t>
            </a:r>
            <a:r>
              <a:rPr lang="en-US" sz="1200" dirty="0"/>
              <a:t>Polling, two candidates: Alice &amp; Bob.</a:t>
            </a:r>
            <a:br>
              <a:rPr lang="en-US" sz="1200" dirty="0"/>
            </a:br>
            <a:r>
              <a:rPr lang="en-US" sz="1200" dirty="0"/>
              <a:t>52% of polled voters intend to vote for Alice.</a:t>
            </a:r>
            <a:br>
              <a:rPr lang="en-US" sz="1200" dirty="0"/>
            </a:br>
            <a:r>
              <a:rPr lang="en-US" sz="1200" dirty="0"/>
              <a:t>Confidence interval [42%,62%], p-value = 0.34</a:t>
            </a:r>
            <a:br>
              <a:rPr lang="en-US" sz="1200" dirty="0"/>
            </a:br>
            <a:r>
              <a:rPr lang="en-US" sz="1200" dirty="0"/>
              <a:t>What is the probability that Alice will win ?</a:t>
            </a:r>
            <a:br>
              <a:rPr lang="en-US" sz="1200" dirty="0"/>
            </a:br>
            <a:r>
              <a:rPr lang="en-US" sz="1200" dirty="0"/>
              <a:t>Classical frequentist approach can not answer this question.</a:t>
            </a:r>
            <a:br>
              <a:rPr lang="en-US" sz="1200" dirty="0"/>
            </a:br>
            <a:r>
              <a:rPr lang="en-US" sz="1200" dirty="0"/>
              <a:t>Bayesian method – result is a posterior distribution of possible</a:t>
            </a:r>
            <a:br>
              <a:rPr lang="en-US" sz="1200" dirty="0"/>
            </a:br>
            <a:r>
              <a:rPr lang="en-US" sz="1200" dirty="0"/>
              <a:t>outcomes based on data.</a:t>
            </a:r>
            <a:br>
              <a:rPr lang="en-US" sz="1200" dirty="0"/>
            </a:br>
            <a:r>
              <a:rPr lang="en-US" sz="1200" dirty="0"/>
              <a:t>Thus you can get your answer.</a:t>
            </a:r>
          </a:p>
          <a:p>
            <a:endParaRPr lang="en-US" sz="1200" dirty="0"/>
          </a:p>
          <a:p>
            <a:pPr marL="171450" indent="-171450">
              <a:buFont typeface="Arial" panose="020B0604020202020204" pitchFamily="34" charset="0"/>
              <a:buChar char="•"/>
            </a:pPr>
            <a:r>
              <a:rPr lang="en-US" sz="1200" b="1" dirty="0">
                <a:solidFill>
                  <a:srgbClr val="FF0000"/>
                </a:solidFill>
              </a:rPr>
              <a:t>Example2:</a:t>
            </a:r>
            <a:r>
              <a:rPr lang="en-US" sz="1200" dirty="0"/>
              <a:t> comparing two drugs A &amp; B.</a:t>
            </a:r>
            <a:br>
              <a:rPr lang="en-US" sz="1200" dirty="0"/>
            </a:br>
            <a:r>
              <a:rPr lang="en-US" sz="1200" dirty="0"/>
              <a:t>A is better than B with p value &lt; 0.001</a:t>
            </a:r>
            <a:br>
              <a:rPr lang="en-US" sz="1200" dirty="0"/>
            </a:br>
            <a:r>
              <a:rPr lang="en-US" sz="1200" dirty="0"/>
              <a:t>A is more expensive.</a:t>
            </a:r>
            <a:br>
              <a:rPr lang="en-US" sz="1200" dirty="0"/>
            </a:br>
            <a:r>
              <a:rPr lang="en-US" sz="1200" dirty="0"/>
              <a:t>Which drug should we prescribe?</a:t>
            </a:r>
            <a:br>
              <a:rPr lang="en-US" sz="1200" dirty="0"/>
            </a:br>
            <a:r>
              <a:rPr lang="en-US" sz="1200" dirty="0"/>
              <a:t>Cost-benefit. </a:t>
            </a:r>
            <a:br>
              <a:rPr lang="en-US" sz="1200" dirty="0"/>
            </a:br>
            <a:r>
              <a:rPr lang="en-US" sz="1200" dirty="0"/>
              <a:t>Suppose we get predicted probability of survival with A and B.</a:t>
            </a:r>
            <a:br>
              <a:rPr lang="en-US" sz="1200" dirty="0"/>
            </a:br>
            <a:r>
              <a:rPr lang="en-US" sz="1200" dirty="0"/>
              <a:t>We could then compute dollars per life saved. </a:t>
            </a:r>
          </a:p>
          <a:p>
            <a:endParaRPr lang="en-US" sz="1200" dirty="0"/>
          </a:p>
          <a:p>
            <a:pPr marL="171450" indent="-171450">
              <a:buFont typeface="Arial" panose="020B0604020202020204" pitchFamily="34" charset="0"/>
              <a:buChar char="•"/>
            </a:pPr>
            <a:r>
              <a:rPr lang="en-US" sz="1200" b="1" dirty="0">
                <a:solidFill>
                  <a:srgbClr val="FF0000"/>
                </a:solidFill>
              </a:rPr>
              <a:t>Example3:</a:t>
            </a:r>
            <a:r>
              <a:rPr lang="en-US" sz="1200" dirty="0"/>
              <a:t> Guessing game</a:t>
            </a:r>
            <a:br>
              <a:rPr lang="en-US" sz="1200" dirty="0"/>
            </a:br>
            <a:r>
              <a:rPr lang="en-US" sz="1200" dirty="0"/>
              <a:t>You see the prize – and guess the price</a:t>
            </a:r>
            <a:br>
              <a:rPr lang="en-US" sz="1200" dirty="0"/>
            </a:br>
            <a:r>
              <a:rPr lang="en-US" sz="1200" dirty="0"/>
              <a:t>Opponent sees a different prize – and guesses the price.</a:t>
            </a:r>
            <a:br>
              <a:rPr lang="en-US" sz="1200" dirty="0"/>
            </a:br>
            <a:r>
              <a:rPr lang="en-US" sz="1200" dirty="0"/>
              <a:t>Whoever is closer (without going over) wins.</a:t>
            </a:r>
          </a:p>
          <a:p>
            <a:endParaRPr lang="en-US" sz="1200" dirty="0"/>
          </a:p>
          <a:p>
            <a:pPr marL="171450" indent="-171450">
              <a:buFont typeface="Arial" panose="020B0604020202020204" pitchFamily="34" charset="0"/>
              <a:buChar char="•"/>
            </a:pPr>
            <a:r>
              <a:rPr lang="en-US" sz="1200" b="1" dirty="0">
                <a:solidFill>
                  <a:srgbClr val="FF0000"/>
                </a:solidFill>
              </a:rPr>
              <a:t>Example4: </a:t>
            </a:r>
            <a:r>
              <a:rPr lang="en-US" sz="1200" dirty="0"/>
              <a:t>MCMC (Markov-Chain Monte-Carlo)</a:t>
            </a:r>
          </a:p>
        </p:txBody>
      </p:sp>
      <p:sp>
        <p:nvSpPr>
          <p:cNvPr id="9" name="TextBox 8">
            <a:extLst>
              <a:ext uri="{FF2B5EF4-FFF2-40B4-BE49-F238E27FC236}">
                <a16:creationId xmlns:a16="http://schemas.microsoft.com/office/drawing/2014/main" id="{9D171819-C6E6-4541-8406-01258005E5A5}"/>
              </a:ext>
            </a:extLst>
          </p:cNvPr>
          <p:cNvSpPr txBox="1"/>
          <p:nvPr/>
        </p:nvSpPr>
        <p:spPr>
          <a:xfrm>
            <a:off x="7737231" y="1571022"/>
            <a:ext cx="4351611" cy="523220"/>
          </a:xfrm>
          <a:prstGeom prst="rect">
            <a:avLst/>
          </a:prstGeom>
          <a:noFill/>
        </p:spPr>
        <p:txBody>
          <a:bodyPr wrap="square" rtlCol="0">
            <a:spAutoFit/>
          </a:bodyPr>
          <a:lstStyle/>
          <a:p>
            <a:r>
              <a:rPr lang="en-US" dirty="0"/>
              <a:t>Allen Downey </a:t>
            </a:r>
          </a:p>
          <a:p>
            <a:r>
              <a:rPr lang="en-US" dirty="0"/>
              <a:t>- </a:t>
            </a:r>
            <a:r>
              <a:rPr lang="en-US" dirty="0">
                <a:hlinkClick r:id="rId2"/>
              </a:rPr>
              <a:t>https://www.youtube.com/watch?v=R6d-AbkhBQ8</a:t>
            </a:r>
            <a:r>
              <a:rPr lang="en-US" dirty="0"/>
              <a:t> </a:t>
            </a:r>
          </a:p>
        </p:txBody>
      </p:sp>
      <p:sp>
        <p:nvSpPr>
          <p:cNvPr id="2" name="TextBox 1">
            <a:extLst>
              <a:ext uri="{FF2B5EF4-FFF2-40B4-BE49-F238E27FC236}">
                <a16:creationId xmlns:a16="http://schemas.microsoft.com/office/drawing/2014/main" id="{809CB213-96B1-CD42-937A-368036DCD1E0}"/>
              </a:ext>
            </a:extLst>
          </p:cNvPr>
          <p:cNvSpPr txBox="1"/>
          <p:nvPr/>
        </p:nvSpPr>
        <p:spPr>
          <a:xfrm>
            <a:off x="340391" y="921460"/>
            <a:ext cx="5929952" cy="3108543"/>
          </a:xfrm>
          <a:prstGeom prst="rect">
            <a:avLst/>
          </a:prstGeom>
          <a:solidFill>
            <a:schemeClr val="accent4">
              <a:lumMod val="20000"/>
              <a:lumOff val="80000"/>
            </a:schemeClr>
          </a:solidFill>
          <a:ln w="9525">
            <a:solidFill>
              <a:srgbClr val="FF0000"/>
            </a:solidFill>
          </a:ln>
        </p:spPr>
        <p:txBody>
          <a:bodyPr wrap="square" rtlCol="0">
            <a:spAutoFit/>
          </a:bodyPr>
          <a:lstStyle/>
          <a:p>
            <a:r>
              <a:rPr lang="en-US" dirty="0"/>
              <a:t>The </a:t>
            </a:r>
            <a:r>
              <a:rPr lang="en-US" b="1" dirty="0">
                <a:solidFill>
                  <a:srgbClr val="FF0000"/>
                </a:solidFill>
              </a:rPr>
              <a:t>Frequentist</a:t>
            </a:r>
            <a:r>
              <a:rPr lang="en-US" dirty="0"/>
              <a:t> see probability as finding intervals of possible</a:t>
            </a:r>
            <a:br>
              <a:rPr lang="en-US" dirty="0"/>
            </a:br>
            <a:r>
              <a:rPr lang="en-US" dirty="0"/>
              <a:t>frequencies based on an observed proportion.</a:t>
            </a:r>
          </a:p>
          <a:p>
            <a:endParaRPr lang="en-US" dirty="0"/>
          </a:p>
          <a:p>
            <a:r>
              <a:rPr lang="en-US" dirty="0"/>
              <a:t>The </a:t>
            </a:r>
            <a:r>
              <a:rPr lang="en-US" b="1" dirty="0">
                <a:solidFill>
                  <a:srgbClr val="FF0000"/>
                </a:solidFill>
              </a:rPr>
              <a:t>Bayesian</a:t>
            </a:r>
            <a:r>
              <a:rPr lang="en-US" dirty="0"/>
              <a:t> is subjective and uses a priori beliefs </a:t>
            </a:r>
          </a:p>
          <a:p>
            <a:r>
              <a:rPr lang="en-US" dirty="0"/>
              <a:t>to define a prior probability distribution </a:t>
            </a:r>
          </a:p>
          <a:p>
            <a:r>
              <a:rPr lang="en-US" dirty="0"/>
              <a:t>on the possible values of the unknown parameters</a:t>
            </a:r>
          </a:p>
          <a:p>
            <a:r>
              <a:rPr lang="en-US" dirty="0"/>
              <a:t>and computing their probabilities </a:t>
            </a:r>
          </a:p>
          <a:p>
            <a:r>
              <a:rPr lang="en-US" dirty="0"/>
              <a:t>(solving </a:t>
            </a:r>
            <a:r>
              <a:rPr lang="en-US" b="1" dirty="0">
                <a:solidFill>
                  <a:srgbClr val="00B050"/>
                </a:solidFill>
              </a:rPr>
              <a:t>"inverse probability problem"</a:t>
            </a:r>
            <a:r>
              <a:rPr lang="en-US" dirty="0"/>
              <a:t>.)</a:t>
            </a:r>
          </a:p>
          <a:p>
            <a:endParaRPr lang="en-US" dirty="0"/>
          </a:p>
          <a:p>
            <a:r>
              <a:rPr lang="en-US" b="1" dirty="0">
                <a:solidFill>
                  <a:srgbClr val="FF0000"/>
                </a:solidFill>
              </a:rPr>
              <a:t>Frequentists</a:t>
            </a:r>
            <a:r>
              <a:rPr lang="en-US" dirty="0"/>
              <a:t> accuse Bayesians for being subjective </a:t>
            </a:r>
          </a:p>
          <a:p>
            <a:r>
              <a:rPr lang="en-US" dirty="0"/>
              <a:t>in selecting a prior model / distribution. </a:t>
            </a:r>
          </a:p>
          <a:p>
            <a:endParaRPr lang="en-US" dirty="0"/>
          </a:p>
          <a:p>
            <a:r>
              <a:rPr lang="en-US" b="1" dirty="0">
                <a:solidFill>
                  <a:srgbClr val="FF0000"/>
                </a:solidFill>
              </a:rPr>
              <a:t>Bayesians</a:t>
            </a:r>
            <a:r>
              <a:rPr lang="en-US" dirty="0"/>
              <a:t> snap back that at least they have a model, </a:t>
            </a:r>
          </a:p>
          <a:p>
            <a:r>
              <a:rPr lang="en-US" dirty="0"/>
              <a:t>whereas Frequentists just calculate averages of observed data</a:t>
            </a:r>
          </a:p>
        </p:txBody>
      </p:sp>
      <p:pic>
        <p:nvPicPr>
          <p:cNvPr id="3" name="Picture 2">
            <a:extLst>
              <a:ext uri="{FF2B5EF4-FFF2-40B4-BE49-F238E27FC236}">
                <a16:creationId xmlns:a16="http://schemas.microsoft.com/office/drawing/2014/main" id="{E6EEDA71-99AC-A641-AF32-73A8DD7D6C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81609" y="141835"/>
            <a:ext cx="2462854" cy="1311038"/>
          </a:xfrm>
          <a:prstGeom prst="rect">
            <a:avLst/>
          </a:prstGeom>
        </p:spPr>
      </p:pic>
    </p:spTree>
    <p:extLst>
      <p:ext uri="{BB962C8B-B14F-4D97-AF65-F5344CB8AC3E}">
        <p14:creationId xmlns:p14="http://schemas.microsoft.com/office/powerpoint/2010/main" val="4124171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14"/>
          <p:cNvSpPr txBox="1"/>
          <p:nvPr/>
        </p:nvSpPr>
        <p:spPr>
          <a:xfrm>
            <a:off x="0" y="0"/>
            <a:ext cx="5293274" cy="5219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Naive Bayes classifiers - Example</a:t>
            </a:r>
            <a:endParaRPr sz="2800" b="1"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812C9AFE-2DC4-2C49-A11B-4A24EEEF46C2}"/>
              </a:ext>
            </a:extLst>
          </p:cNvPr>
          <p:cNvSpPr txBox="1"/>
          <p:nvPr/>
        </p:nvSpPr>
        <p:spPr>
          <a:xfrm>
            <a:off x="110840" y="4969558"/>
            <a:ext cx="6764097"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Here is a very good short video explaining the Naive Bayes Classification </a:t>
            </a:r>
          </a:p>
          <a:p>
            <a:r>
              <a:rPr lang="en-US" dirty="0">
                <a:latin typeface="Calibri" panose="020F0502020204030204" pitchFamily="34" charset="0"/>
                <a:cs typeface="Calibri" panose="020F0502020204030204" pitchFamily="34" charset="0"/>
              </a:rPr>
              <a:t>on a specific simple example - </a:t>
            </a:r>
            <a:r>
              <a:rPr lang="en-US" dirty="0">
                <a:latin typeface="Calibri" panose="020F0502020204030204" pitchFamily="34" charset="0"/>
                <a:cs typeface="Calibri" panose="020F0502020204030204" pitchFamily="34" charset="0"/>
                <a:hlinkClick r:id="rId3"/>
              </a:rPr>
              <a:t>https://www.youtube.com/watch?v=CPqOCI0ahss</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Note – there is a (common) mistake in this video! </a:t>
            </a:r>
          </a:p>
          <a:p>
            <a:r>
              <a:rPr lang="en-US" dirty="0">
                <a:latin typeface="Calibri" panose="020F0502020204030204" pitchFamily="34" charset="0"/>
                <a:cs typeface="Calibri" panose="020F0502020204030204" pitchFamily="34" charset="0"/>
              </a:rPr>
              <a:t>Author calculates denominators via multiplication of individual probabilities.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You can see that it is wrong because it makes the sum of two probabilities greater than one.  Also here is a good article - </a:t>
            </a:r>
            <a:r>
              <a:rPr lang="en-US" dirty="0">
                <a:latin typeface="Calibri" panose="020F0502020204030204" pitchFamily="34" charset="0"/>
                <a:cs typeface="Calibri" panose="020F0502020204030204" pitchFamily="34" charset="0"/>
                <a:hlinkClick r:id="rId4"/>
              </a:rPr>
              <a:t>https://www.geeksforgeeks.org/naive-bayes-classifiers/</a:t>
            </a:r>
            <a:r>
              <a:rPr lang="en-US" dirty="0">
                <a:latin typeface="Calibri" panose="020F0502020204030204" pitchFamily="34" charset="0"/>
                <a:cs typeface="Calibri" panose="020F0502020204030204" pitchFamily="34" charset="0"/>
              </a:rPr>
              <a:t> </a:t>
            </a:r>
          </a:p>
        </p:txBody>
      </p:sp>
      <p:pic>
        <p:nvPicPr>
          <p:cNvPr id="2" name="Picture 1">
            <a:extLst>
              <a:ext uri="{FF2B5EF4-FFF2-40B4-BE49-F238E27FC236}">
                <a16:creationId xmlns:a16="http://schemas.microsoft.com/office/drawing/2014/main" id="{4627EC18-8F38-2442-B549-FBAD6F81E7EB}"/>
              </a:ext>
            </a:extLst>
          </p:cNvPr>
          <p:cNvPicPr>
            <a:picLocks noChangeAspect="1"/>
          </p:cNvPicPr>
          <p:nvPr/>
        </p:nvPicPr>
        <p:blipFill>
          <a:blip r:embed="rId5"/>
          <a:stretch>
            <a:fillRect/>
          </a:stretch>
        </p:blipFill>
        <p:spPr>
          <a:xfrm>
            <a:off x="7090060" y="960526"/>
            <a:ext cx="4991100" cy="3594100"/>
          </a:xfrm>
          <a:prstGeom prst="rect">
            <a:avLst/>
          </a:prstGeom>
        </p:spPr>
      </p:pic>
      <p:sp>
        <p:nvSpPr>
          <p:cNvPr id="3" name="TextBox 2">
            <a:extLst>
              <a:ext uri="{FF2B5EF4-FFF2-40B4-BE49-F238E27FC236}">
                <a16:creationId xmlns:a16="http://schemas.microsoft.com/office/drawing/2014/main" id="{11C7D318-EE28-164A-87A7-71DE10B21FD7}"/>
              </a:ext>
            </a:extLst>
          </p:cNvPr>
          <p:cNvSpPr txBox="1"/>
          <p:nvPr/>
        </p:nvSpPr>
        <p:spPr>
          <a:xfrm>
            <a:off x="7416246" y="572139"/>
            <a:ext cx="4385619" cy="400110"/>
          </a:xfrm>
          <a:prstGeom prst="rect">
            <a:avLst/>
          </a:prstGeom>
          <a:noFill/>
        </p:spPr>
        <p:txBody>
          <a:bodyPr wrap="square" rtlCol="0">
            <a:spAutoFit/>
          </a:bodyPr>
          <a:lstStyle/>
          <a:p>
            <a:r>
              <a:rPr lang="en-US" sz="2000" b="1" dirty="0">
                <a:solidFill>
                  <a:srgbClr val="00B050"/>
                </a:solidFill>
              </a:rPr>
              <a:t>A</a:t>
            </a:r>
            <a:r>
              <a:rPr lang="en-US" sz="2000" b="1" baseline="-25000" dirty="0">
                <a:solidFill>
                  <a:srgbClr val="00B050"/>
                </a:solidFill>
              </a:rPr>
              <a:t>1</a:t>
            </a:r>
            <a:r>
              <a:rPr lang="en-US" sz="2000" b="1" dirty="0">
                <a:solidFill>
                  <a:srgbClr val="00B050"/>
                </a:solidFill>
              </a:rPr>
              <a:t>         A</a:t>
            </a:r>
            <a:r>
              <a:rPr lang="en-US" sz="2000" b="1" baseline="-25000" dirty="0">
                <a:solidFill>
                  <a:srgbClr val="00B050"/>
                </a:solidFill>
              </a:rPr>
              <a:t>2</a:t>
            </a:r>
            <a:r>
              <a:rPr lang="en-US" sz="2000" b="1" dirty="0">
                <a:solidFill>
                  <a:srgbClr val="00B050"/>
                </a:solidFill>
              </a:rPr>
              <a:t>          A</a:t>
            </a:r>
            <a:r>
              <a:rPr lang="en-US" sz="2000" b="1" baseline="-25000" dirty="0">
                <a:solidFill>
                  <a:srgbClr val="00B050"/>
                </a:solidFill>
              </a:rPr>
              <a:t>3</a:t>
            </a:r>
            <a:r>
              <a:rPr lang="en-US" sz="2000" b="1" dirty="0">
                <a:solidFill>
                  <a:srgbClr val="00B050"/>
                </a:solidFill>
              </a:rPr>
              <a:t>          A</a:t>
            </a:r>
            <a:r>
              <a:rPr lang="en-US" sz="2000" b="1" baseline="-25000" dirty="0">
                <a:solidFill>
                  <a:srgbClr val="00B050"/>
                </a:solidFill>
              </a:rPr>
              <a:t>4</a:t>
            </a:r>
            <a:r>
              <a:rPr lang="en-US" sz="2000" b="1" dirty="0">
                <a:solidFill>
                  <a:srgbClr val="00B050"/>
                </a:solidFill>
              </a:rPr>
              <a:t>          B</a:t>
            </a:r>
          </a:p>
        </p:txBody>
      </p:sp>
      <p:sp>
        <p:nvSpPr>
          <p:cNvPr id="4" name="TextBox 3">
            <a:extLst>
              <a:ext uri="{FF2B5EF4-FFF2-40B4-BE49-F238E27FC236}">
                <a16:creationId xmlns:a16="http://schemas.microsoft.com/office/drawing/2014/main" id="{C5F4338A-7460-2D43-8709-4C01BE3CBAE1}"/>
              </a:ext>
            </a:extLst>
          </p:cNvPr>
          <p:cNvSpPr txBox="1"/>
          <p:nvPr/>
        </p:nvSpPr>
        <p:spPr>
          <a:xfrm>
            <a:off x="-2791968" y="-475488"/>
            <a:ext cx="1107996" cy="307777"/>
          </a:xfrm>
          <a:prstGeom prst="rect">
            <a:avLst/>
          </a:prstGeom>
          <a:noFill/>
        </p:spPr>
        <p:txBody>
          <a:bodyPr wrap="none" rtlCol="0">
            <a:spAutoFit/>
          </a:bodyPr>
          <a:lstStyle/>
          <a:p>
            <a:r>
              <a:rPr lang="en-US" dirty="0"/>
              <a:t>b	</a:t>
            </a:r>
          </a:p>
        </p:txBody>
      </p:sp>
      <p:sp>
        <p:nvSpPr>
          <p:cNvPr id="8" name="Google Shape;108;p14">
            <a:extLst>
              <a:ext uri="{FF2B5EF4-FFF2-40B4-BE49-F238E27FC236}">
                <a16:creationId xmlns:a16="http://schemas.microsoft.com/office/drawing/2014/main" id="{661B5C5B-4BA7-1847-83DD-79D68EBBF580}"/>
              </a:ext>
            </a:extLst>
          </p:cNvPr>
          <p:cNvSpPr txBox="1"/>
          <p:nvPr/>
        </p:nvSpPr>
        <p:spPr>
          <a:xfrm>
            <a:off x="110840" y="586154"/>
            <a:ext cx="6764097" cy="4383404"/>
          </a:xfrm>
          <a:prstGeom prst="rect">
            <a:avLst/>
          </a:prstGeom>
          <a:solidFill>
            <a:schemeClr val="accent4">
              <a:lumMod val="20000"/>
              <a:lumOff val="80000"/>
            </a:schemeClr>
          </a:solidFill>
          <a:ln>
            <a:solidFill>
              <a:srgbClr val="FF0000"/>
            </a:solidFill>
          </a:ln>
        </p:spPr>
        <p:txBody>
          <a:bodyPr spcFirstLastPara="1" wrap="square" lIns="91425" tIns="45700" rIns="91425" bIns="45700" anchor="t" anchorCtr="0">
            <a:noAutofit/>
          </a:bodyPr>
          <a:lstStyle/>
          <a:p>
            <a:pPr lvl="0"/>
            <a:r>
              <a:rPr lang="en-US" dirty="0">
                <a:solidFill>
                  <a:schemeClr val="dk1"/>
                </a:solidFill>
                <a:latin typeface="Calibri"/>
                <a:ea typeface="Calibri"/>
                <a:cs typeface="Calibri"/>
                <a:sym typeface="Calibri"/>
              </a:rPr>
              <a:t>In the table to the right we have 4 columns A</a:t>
            </a:r>
            <a:r>
              <a:rPr lang="en-US" baseline="-25000" dirty="0">
                <a:solidFill>
                  <a:schemeClr val="dk1"/>
                </a:solidFill>
                <a:latin typeface="Calibri"/>
                <a:ea typeface="Calibri"/>
                <a:cs typeface="Calibri"/>
                <a:sym typeface="Calibri"/>
              </a:rPr>
              <a:t>i</a:t>
            </a:r>
            <a:r>
              <a:rPr lang="en-US" dirty="0">
                <a:solidFill>
                  <a:schemeClr val="dk1"/>
                </a:solidFill>
                <a:latin typeface="Calibri"/>
                <a:ea typeface="Calibri"/>
                <a:cs typeface="Calibri"/>
                <a:sym typeface="Calibri"/>
              </a:rPr>
              <a:t> with features </a:t>
            </a:r>
          </a:p>
          <a:p>
            <a:pPr lvl="0"/>
            <a:r>
              <a:rPr lang="en-US" dirty="0">
                <a:solidFill>
                  <a:schemeClr val="dk1"/>
                </a:solidFill>
                <a:latin typeface="Calibri"/>
                <a:ea typeface="Calibri"/>
                <a:cs typeface="Calibri"/>
                <a:sym typeface="Calibri"/>
              </a:rPr>
              <a:t>and one outcome column B - "Play Golf". </a:t>
            </a:r>
          </a:p>
          <a:p>
            <a:pPr lvl="0"/>
            <a:r>
              <a:rPr lang="en-US" dirty="0">
                <a:solidFill>
                  <a:schemeClr val="dk1"/>
                </a:solidFill>
                <a:latin typeface="Calibri"/>
                <a:ea typeface="Calibri"/>
                <a:cs typeface="Calibri"/>
                <a:sym typeface="Calibri"/>
              </a:rPr>
              <a:t>For each value of the outcome (Yes or No) we can calculate the conditional probability/frequency of seeing each feature value </a:t>
            </a:r>
            <a:r>
              <a:rPr lang="en-US" dirty="0" err="1">
                <a:solidFill>
                  <a:schemeClr val="dk1"/>
                </a:solidFill>
                <a:latin typeface="Calibri"/>
                <a:ea typeface="Calibri"/>
                <a:cs typeface="Calibri"/>
                <a:sym typeface="Calibri"/>
              </a:rPr>
              <a:t>A</a:t>
            </a:r>
            <a:r>
              <a:rPr lang="en-US" baseline="-25000" dirty="0" err="1">
                <a:solidFill>
                  <a:schemeClr val="dk1"/>
                </a:solidFill>
                <a:latin typeface="Calibri"/>
                <a:ea typeface="Calibri"/>
                <a:cs typeface="Calibri"/>
                <a:sym typeface="Calibri"/>
              </a:rPr>
              <a:t>ij</a:t>
            </a:r>
            <a:r>
              <a:rPr lang="en-US" dirty="0">
                <a:solidFill>
                  <a:schemeClr val="dk1"/>
                </a:solidFill>
                <a:latin typeface="Calibri"/>
                <a:ea typeface="Calibri"/>
                <a:cs typeface="Calibri"/>
                <a:sym typeface="Calibri"/>
              </a:rPr>
              <a:t> for a given outcome B:    </a:t>
            </a:r>
          </a:p>
          <a:p>
            <a:pPr lvl="0"/>
            <a:r>
              <a:rPr lang="en-US" dirty="0">
                <a:solidFill>
                  <a:schemeClr val="dk1"/>
                </a:solidFill>
                <a:latin typeface="Calibri"/>
                <a:ea typeface="Calibri"/>
                <a:cs typeface="Calibri"/>
                <a:sym typeface="Calibri"/>
              </a:rPr>
              <a:t>                                   </a:t>
            </a:r>
            <a:r>
              <a:rPr lang="en-US" b="1" dirty="0">
                <a:solidFill>
                  <a:srgbClr val="0070C0"/>
                </a:solidFill>
                <a:latin typeface="Calibri"/>
                <a:ea typeface="Calibri"/>
                <a:cs typeface="Calibri"/>
                <a:sym typeface="Calibri"/>
              </a:rPr>
              <a:t>P(</a:t>
            </a:r>
            <a:r>
              <a:rPr lang="en-US" b="1" dirty="0" err="1">
                <a:solidFill>
                  <a:srgbClr val="0070C0"/>
                </a:solidFill>
                <a:latin typeface="Calibri"/>
                <a:ea typeface="Calibri"/>
                <a:cs typeface="Calibri"/>
                <a:sym typeface="Calibri"/>
              </a:rPr>
              <a:t>A</a:t>
            </a:r>
            <a:r>
              <a:rPr lang="en-US" b="1" baseline="-25000" dirty="0" err="1">
                <a:solidFill>
                  <a:srgbClr val="0070C0"/>
                </a:solidFill>
                <a:latin typeface="Calibri"/>
                <a:ea typeface="Calibri"/>
                <a:cs typeface="Calibri"/>
                <a:sym typeface="Calibri"/>
              </a:rPr>
              <a:t>ij</a:t>
            </a:r>
            <a:r>
              <a:rPr lang="en-US" b="1" dirty="0">
                <a:solidFill>
                  <a:srgbClr val="0070C0"/>
                </a:solidFill>
                <a:latin typeface="Calibri"/>
                <a:ea typeface="Calibri"/>
                <a:cs typeface="Calibri"/>
                <a:sym typeface="Calibri"/>
              </a:rPr>
              <a:t>| B)</a:t>
            </a:r>
          </a:p>
          <a:p>
            <a:pPr lvl="0"/>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where </a:t>
            </a:r>
            <a:r>
              <a:rPr lang="en-US" dirty="0" err="1">
                <a:solidFill>
                  <a:schemeClr val="dk1"/>
                </a:solidFill>
                <a:latin typeface="Calibri"/>
                <a:ea typeface="Calibri"/>
                <a:cs typeface="Calibri"/>
                <a:sym typeface="Calibri"/>
              </a:rPr>
              <a:t>i</a:t>
            </a:r>
            <a:r>
              <a:rPr lang="en-US" dirty="0">
                <a:solidFill>
                  <a:schemeClr val="dk1"/>
                </a:solidFill>
                <a:latin typeface="Calibri"/>
                <a:ea typeface="Calibri"/>
                <a:cs typeface="Calibri"/>
                <a:sym typeface="Calibri"/>
              </a:rPr>
              <a:t> = 1,2,3,4, j=1,2,3 for Outlook (</a:t>
            </a:r>
            <a:r>
              <a:rPr lang="en-US" dirty="0" err="1">
                <a:solidFill>
                  <a:schemeClr val="dk1"/>
                </a:solidFill>
                <a:latin typeface="Calibri"/>
                <a:ea typeface="Calibri"/>
                <a:cs typeface="Calibri"/>
                <a:sym typeface="Calibri"/>
              </a:rPr>
              <a:t>Rayny</a:t>
            </a:r>
            <a:r>
              <a:rPr lang="en-US" dirty="0">
                <a:solidFill>
                  <a:schemeClr val="dk1"/>
                </a:solidFill>
                <a:latin typeface="Calibri"/>
                <a:ea typeface="Calibri"/>
                <a:cs typeface="Calibri"/>
                <a:sym typeface="Calibri"/>
              </a:rPr>
              <a:t>, Overcast, Sunny), etc.</a:t>
            </a:r>
          </a:p>
          <a:p>
            <a:pPr lvl="0"/>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Let's calculate P(</a:t>
            </a:r>
            <a:r>
              <a:rPr lang="en-US" dirty="0" err="1">
                <a:solidFill>
                  <a:schemeClr val="dk1"/>
                </a:solidFill>
                <a:latin typeface="Calibri"/>
                <a:ea typeface="Calibri"/>
                <a:cs typeface="Calibri"/>
                <a:sym typeface="Calibri"/>
              </a:rPr>
              <a:t>Rainy|Yes</a:t>
            </a:r>
            <a:r>
              <a:rPr lang="en-US" dirty="0">
                <a:solidFill>
                  <a:schemeClr val="dk1"/>
                </a:solidFill>
                <a:latin typeface="Calibri"/>
                <a:ea typeface="Calibri"/>
                <a:cs typeface="Calibri"/>
                <a:sym typeface="Calibri"/>
              </a:rPr>
              <a:t>) and  P(</a:t>
            </a:r>
            <a:r>
              <a:rPr lang="en-US" dirty="0" err="1">
                <a:solidFill>
                  <a:schemeClr val="dk1"/>
                </a:solidFill>
                <a:latin typeface="Calibri"/>
                <a:ea typeface="Calibri"/>
                <a:cs typeface="Calibri"/>
                <a:sym typeface="Calibri"/>
              </a:rPr>
              <a:t>Rainy|No</a:t>
            </a:r>
            <a:r>
              <a:rPr lang="en-US" dirty="0">
                <a:solidFill>
                  <a:schemeClr val="dk1"/>
                </a:solidFill>
                <a:latin typeface="Calibri"/>
                <a:ea typeface="Calibri"/>
                <a:cs typeface="Calibri"/>
                <a:sym typeface="Calibri"/>
              </a:rPr>
              <a:t>):</a:t>
            </a:r>
          </a:p>
          <a:p>
            <a:pPr lvl="0"/>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sym typeface="Calibri"/>
              </a:rPr>
              <a:t>       P(Rainy | Yes) = 2/9    ( N(Yes) = 9, N(Yes, Rainy) =  2 )</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sym typeface="Calibri"/>
              </a:rPr>
              <a:t>       P(Rainy |  No) = 3/5    ( N( No) = 5, N( No, Rainy) =  3 )</a:t>
            </a:r>
          </a:p>
          <a:p>
            <a:pPr lvl="0"/>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Similarly we can calculate all other conditional probabilities.</a:t>
            </a:r>
          </a:p>
          <a:p>
            <a:pPr lvl="0"/>
            <a:r>
              <a:rPr lang="en-US" dirty="0">
                <a:solidFill>
                  <a:schemeClr val="dk1"/>
                </a:solidFill>
                <a:latin typeface="Calibri"/>
                <a:ea typeface="Calibri"/>
                <a:cs typeface="Calibri"/>
                <a:sym typeface="Calibri"/>
              </a:rPr>
              <a:t>Then we can use Bayes formula to calculate the probability of playing golf</a:t>
            </a:r>
          </a:p>
          <a:p>
            <a:pPr lvl="0"/>
            <a:r>
              <a:rPr lang="en-US" dirty="0">
                <a:solidFill>
                  <a:schemeClr val="dk1"/>
                </a:solidFill>
                <a:latin typeface="Calibri"/>
                <a:cs typeface="Calibri"/>
                <a:sym typeface="Calibri"/>
              </a:rPr>
              <a:t>given any specific set of features.</a:t>
            </a:r>
          </a:p>
          <a:p>
            <a:pPr lvl="0"/>
            <a:endParaRPr lang="en-US" dirty="0">
              <a:solidFill>
                <a:schemeClr val="dk1"/>
              </a:solidFill>
              <a:latin typeface="Calibri"/>
              <a:cs typeface="Calibri"/>
              <a:sym typeface="Calibri"/>
            </a:endParaRPr>
          </a:p>
          <a:p>
            <a:r>
              <a:rPr lang="en-US" dirty="0">
                <a:solidFill>
                  <a:schemeClr val="dk1"/>
                </a:solidFill>
                <a:latin typeface="Calibri"/>
                <a:cs typeface="Calibri"/>
              </a:rPr>
              <a:t>Note that we don't have to calculate the denominator of the Bayes formula, because it is the same for both probabilities (Yes and No), and for classification purposes we only need to determine which value is larger. </a:t>
            </a:r>
          </a:p>
          <a:p>
            <a:r>
              <a:rPr lang="en-US" dirty="0">
                <a:solidFill>
                  <a:schemeClr val="dk1"/>
                </a:solidFill>
                <a:latin typeface="Calibri"/>
                <a:cs typeface="Calibri"/>
              </a:rPr>
              <a:t>Also we can normalize:  </a:t>
            </a:r>
            <a:r>
              <a:rPr lang="en-US" b="1" dirty="0" err="1">
                <a:solidFill>
                  <a:srgbClr val="0070C0"/>
                </a:solidFill>
                <a:latin typeface="Calibri"/>
                <a:cs typeface="Calibri"/>
              </a:rPr>
              <a:t>P</a:t>
            </a:r>
            <a:r>
              <a:rPr lang="en-US" b="1" baseline="-25000" dirty="0" err="1">
                <a:solidFill>
                  <a:srgbClr val="0070C0"/>
                </a:solidFill>
                <a:latin typeface="Calibri"/>
                <a:cs typeface="Calibri"/>
              </a:rPr>
              <a:t>Yes</a:t>
            </a:r>
            <a:r>
              <a:rPr lang="en-US" b="1" dirty="0">
                <a:solidFill>
                  <a:srgbClr val="0070C0"/>
                </a:solidFill>
                <a:latin typeface="Calibri"/>
                <a:cs typeface="Calibri"/>
              </a:rPr>
              <a:t> / (</a:t>
            </a:r>
            <a:r>
              <a:rPr lang="en-US" b="1" dirty="0" err="1">
                <a:solidFill>
                  <a:srgbClr val="0070C0"/>
                </a:solidFill>
                <a:latin typeface="Calibri"/>
                <a:cs typeface="Calibri"/>
              </a:rPr>
              <a:t>P</a:t>
            </a:r>
            <a:r>
              <a:rPr lang="en-US" b="1" baseline="-25000" dirty="0" err="1">
                <a:solidFill>
                  <a:srgbClr val="0070C0"/>
                </a:solidFill>
                <a:latin typeface="Calibri"/>
                <a:cs typeface="Calibri"/>
              </a:rPr>
              <a:t>Yes</a:t>
            </a:r>
            <a:r>
              <a:rPr lang="en-US" b="1" dirty="0" err="1">
                <a:solidFill>
                  <a:srgbClr val="0070C0"/>
                </a:solidFill>
                <a:latin typeface="Calibri"/>
                <a:cs typeface="Calibri"/>
              </a:rPr>
              <a:t>+P</a:t>
            </a:r>
            <a:r>
              <a:rPr lang="en-US" b="1" baseline="-25000" dirty="0" err="1">
                <a:solidFill>
                  <a:srgbClr val="0070C0"/>
                </a:solidFill>
                <a:latin typeface="Calibri"/>
                <a:cs typeface="Calibri"/>
              </a:rPr>
              <a:t>No</a:t>
            </a:r>
            <a:r>
              <a:rPr lang="en-US" b="1" dirty="0">
                <a:solidFill>
                  <a:srgbClr val="0070C0"/>
                </a:solidFill>
                <a:latin typeface="Calibri"/>
                <a:cs typeface="Calibri"/>
              </a:rPr>
              <a:t>)</a:t>
            </a:r>
          </a:p>
        </p:txBody>
      </p:sp>
      <p:sp>
        <p:nvSpPr>
          <p:cNvPr id="12" name="TextBox 11">
            <a:extLst>
              <a:ext uri="{FF2B5EF4-FFF2-40B4-BE49-F238E27FC236}">
                <a16:creationId xmlns:a16="http://schemas.microsoft.com/office/drawing/2014/main" id="{B5293DFC-1E53-314F-8AC5-957A175E20A6}"/>
              </a:ext>
            </a:extLst>
          </p:cNvPr>
          <p:cNvSpPr txBox="1"/>
          <p:nvPr/>
        </p:nvSpPr>
        <p:spPr>
          <a:xfrm>
            <a:off x="7392800" y="166168"/>
            <a:ext cx="4624188" cy="400110"/>
          </a:xfrm>
          <a:prstGeom prst="rect">
            <a:avLst/>
          </a:prstGeom>
          <a:noFill/>
        </p:spPr>
        <p:txBody>
          <a:bodyPr wrap="square" rtlCol="0">
            <a:spAutoFit/>
          </a:bodyPr>
          <a:lstStyle/>
          <a:p>
            <a:r>
              <a:rPr lang="en-US" sz="2000" b="1" dirty="0">
                <a:solidFill>
                  <a:srgbClr val="00B050"/>
                </a:solidFill>
              </a:rPr>
              <a:t>               Features                    Target</a:t>
            </a:r>
          </a:p>
        </p:txBody>
      </p:sp>
    </p:spTree>
    <p:extLst>
      <p:ext uri="{BB962C8B-B14F-4D97-AF65-F5344CB8AC3E}">
        <p14:creationId xmlns:p14="http://schemas.microsoft.com/office/powerpoint/2010/main" val="20242272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14"/>
          <p:cNvSpPr txBox="1"/>
          <p:nvPr/>
        </p:nvSpPr>
        <p:spPr>
          <a:xfrm>
            <a:off x="9397" y="33383"/>
            <a:ext cx="7563711" cy="31599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mn-lt"/>
                <a:ea typeface="Calibri"/>
                <a:cs typeface="Calibri"/>
                <a:sym typeface="Calibri"/>
              </a:rPr>
              <a:t>Naive Bayes Classifiers </a:t>
            </a:r>
            <a:endParaRPr sz="2800" b="1" dirty="0">
              <a:solidFill>
                <a:schemeClr val="dk1"/>
              </a:solidFill>
              <a:latin typeface="+mn-lt"/>
              <a:ea typeface="Calibri"/>
              <a:cs typeface="Calibri"/>
              <a:sym typeface="Calibri"/>
            </a:endParaRPr>
          </a:p>
          <a:p>
            <a:pPr marL="0" marR="0" lvl="0" indent="0" algn="l" rtl="0">
              <a:spcBef>
                <a:spcPts val="0"/>
              </a:spcBef>
              <a:spcAft>
                <a:spcPts val="0"/>
              </a:spcAft>
              <a:buNone/>
            </a:pPr>
            <a:endParaRPr lang="en-US" dirty="0">
              <a:solidFill>
                <a:schemeClr val="dk1"/>
              </a:solidFill>
              <a:latin typeface="+mn-lt"/>
              <a:ea typeface="Calibri"/>
              <a:cs typeface="Calibri"/>
              <a:sym typeface="Calibri"/>
            </a:endParaRPr>
          </a:p>
          <a:p>
            <a:pPr marL="0" marR="0" lvl="0" indent="0" algn="l" rtl="0">
              <a:spcBef>
                <a:spcPts val="0"/>
              </a:spcBef>
              <a:spcAft>
                <a:spcPts val="0"/>
              </a:spcAft>
              <a:buNone/>
            </a:pPr>
            <a:r>
              <a:rPr lang="en-US" sz="1800" b="1" dirty="0">
                <a:solidFill>
                  <a:srgbClr val="00B050"/>
                </a:solidFill>
                <a:latin typeface="+mn-lt"/>
                <a:ea typeface="Calibri"/>
                <a:cs typeface="Calibri"/>
                <a:sym typeface="Calibri"/>
              </a:rPr>
              <a:t>Simple probabilistic classifiers based on Bayes theorem. </a:t>
            </a:r>
          </a:p>
          <a:p>
            <a:pPr marL="0" marR="0" lvl="0" indent="0" algn="l" rtl="0">
              <a:spcBef>
                <a:spcPts val="0"/>
              </a:spcBef>
              <a:spcAft>
                <a:spcPts val="0"/>
              </a:spcAft>
              <a:buNone/>
            </a:pPr>
            <a:endParaRPr lang="en-US" dirty="0">
              <a:solidFill>
                <a:schemeClr val="dk1"/>
              </a:solidFill>
              <a:latin typeface="+mn-lt"/>
              <a:ea typeface="Calibri"/>
              <a:cs typeface="Calibri"/>
              <a:sym typeface="Calibri"/>
            </a:endParaRPr>
          </a:p>
          <a:p>
            <a:pPr lvl="0"/>
            <a:r>
              <a:rPr lang="en-US" dirty="0">
                <a:solidFill>
                  <a:schemeClr val="dk1"/>
                </a:solidFill>
                <a:latin typeface="+mn-lt"/>
                <a:ea typeface="Calibri"/>
                <a:cs typeface="Calibri"/>
                <a:sym typeface="Calibri"/>
              </a:rPr>
              <a:t>The main "</a:t>
            </a:r>
            <a:r>
              <a:rPr lang="en-US" b="1" dirty="0">
                <a:solidFill>
                  <a:srgbClr val="FF0000"/>
                </a:solidFill>
                <a:latin typeface="+mn-lt"/>
                <a:ea typeface="Calibri"/>
                <a:cs typeface="Calibri"/>
                <a:sym typeface="Calibri"/>
              </a:rPr>
              <a:t>Naive</a:t>
            </a:r>
            <a:r>
              <a:rPr lang="en-US" dirty="0">
                <a:solidFill>
                  <a:schemeClr val="dk1"/>
                </a:solidFill>
                <a:latin typeface="+mn-lt"/>
                <a:ea typeface="Calibri"/>
                <a:cs typeface="Calibri"/>
                <a:sym typeface="Calibri"/>
              </a:rPr>
              <a:t>" assumption is </a:t>
            </a:r>
          </a:p>
          <a:p>
            <a:pPr lvl="0"/>
            <a:r>
              <a:rPr lang="en-US" dirty="0">
                <a:solidFill>
                  <a:schemeClr val="dk1"/>
                </a:solidFill>
                <a:latin typeface="+mn-lt"/>
                <a:ea typeface="Calibri"/>
                <a:cs typeface="Calibri"/>
                <a:sym typeface="Calibri"/>
              </a:rPr>
              <a:t>that </a:t>
            </a:r>
            <a:r>
              <a:rPr lang="en-US" dirty="0">
                <a:solidFill>
                  <a:schemeClr val="dk1"/>
                </a:solidFill>
                <a:ea typeface="Calibri"/>
                <a:cs typeface="Calibri"/>
                <a:sym typeface="Calibri"/>
              </a:rPr>
              <a:t>each feature makes an </a:t>
            </a:r>
            <a:r>
              <a:rPr lang="en-US" b="1" dirty="0">
                <a:solidFill>
                  <a:srgbClr val="0070C0"/>
                </a:solidFill>
                <a:ea typeface="Calibri"/>
                <a:cs typeface="Calibri"/>
                <a:sym typeface="Calibri"/>
              </a:rPr>
              <a:t>independent</a:t>
            </a:r>
            <a:r>
              <a:rPr lang="en-US" dirty="0">
                <a:solidFill>
                  <a:schemeClr val="dk1"/>
                </a:solidFill>
                <a:ea typeface="Calibri"/>
                <a:cs typeface="Calibri"/>
                <a:sym typeface="Calibri"/>
              </a:rPr>
              <a:t> and </a:t>
            </a:r>
            <a:r>
              <a:rPr lang="en-US" b="1" dirty="0">
                <a:solidFill>
                  <a:srgbClr val="0070C0"/>
                </a:solidFill>
                <a:ea typeface="Calibri"/>
                <a:cs typeface="Calibri"/>
                <a:sym typeface="Calibri"/>
              </a:rPr>
              <a:t>equal </a:t>
            </a:r>
            <a:r>
              <a:rPr lang="en-US" dirty="0">
                <a:solidFill>
                  <a:schemeClr val="dk1"/>
                </a:solidFill>
                <a:ea typeface="Calibri"/>
                <a:cs typeface="Calibri"/>
                <a:sym typeface="Calibri"/>
              </a:rPr>
              <a:t>contribution to the outcome</a:t>
            </a:r>
            <a:endParaRPr lang="en-US" dirty="0">
              <a:solidFill>
                <a:schemeClr val="dk1"/>
              </a:solidFill>
              <a:latin typeface="+mn-lt"/>
              <a:ea typeface="Calibri"/>
              <a:cs typeface="Calibri"/>
              <a:sym typeface="Calibri"/>
            </a:endParaRPr>
          </a:p>
          <a:p>
            <a:pPr lvl="0"/>
            <a:r>
              <a:rPr lang="en-US" dirty="0">
                <a:solidFill>
                  <a:schemeClr val="dk1"/>
                </a:solidFill>
                <a:latin typeface="+mn-lt"/>
                <a:ea typeface="Calibri"/>
                <a:cs typeface="Calibri"/>
                <a:sym typeface="Calibri"/>
              </a:rPr>
              <a:t>( although features may have </a:t>
            </a:r>
            <a:r>
              <a:rPr lang="en-US" b="1" dirty="0">
                <a:solidFill>
                  <a:srgbClr val="00B050"/>
                </a:solidFill>
                <a:latin typeface="+mn-lt"/>
                <a:ea typeface="Calibri"/>
                <a:cs typeface="Calibri"/>
                <a:sym typeface="Calibri"/>
              </a:rPr>
              <a:t>inter-dependencies</a:t>
            </a:r>
            <a:r>
              <a:rPr lang="en-US" dirty="0">
                <a:solidFill>
                  <a:schemeClr val="dk1"/>
                </a:solidFill>
                <a:latin typeface="+mn-lt"/>
                <a:ea typeface="Calibri"/>
                <a:cs typeface="Calibri"/>
                <a:sym typeface="Calibri"/>
              </a:rPr>
              <a:t> and may have </a:t>
            </a:r>
            <a:r>
              <a:rPr lang="en-US" b="1" dirty="0">
                <a:solidFill>
                  <a:srgbClr val="00B050"/>
                </a:solidFill>
                <a:latin typeface="+mn-lt"/>
                <a:cs typeface="Calibri"/>
                <a:sym typeface="Calibri"/>
              </a:rPr>
              <a:t>different importance</a:t>
            </a:r>
            <a:r>
              <a:rPr lang="en-US" dirty="0">
                <a:solidFill>
                  <a:schemeClr val="dk1"/>
                </a:solidFill>
                <a:latin typeface="+mn-lt"/>
                <a:ea typeface="Calibri"/>
                <a:cs typeface="Calibri"/>
                <a:sym typeface="Calibri"/>
              </a:rPr>
              <a:t> )</a:t>
            </a:r>
          </a:p>
          <a:p>
            <a:pPr lvl="0"/>
            <a:endParaRPr lang="en-US" dirty="0">
              <a:solidFill>
                <a:schemeClr val="dk1"/>
              </a:solidFill>
              <a:latin typeface="+mn-lt"/>
              <a:ea typeface="Calibri"/>
              <a:cs typeface="Calibri"/>
              <a:sym typeface="Calibri"/>
            </a:endParaRPr>
          </a:p>
          <a:p>
            <a:pPr lvl="0"/>
            <a:r>
              <a:rPr lang="en-US" dirty="0">
                <a:solidFill>
                  <a:schemeClr val="dk1"/>
                </a:solidFill>
                <a:latin typeface="+mn-lt"/>
                <a:ea typeface="Calibri"/>
                <a:cs typeface="Calibri"/>
                <a:sym typeface="Calibri"/>
              </a:rPr>
              <a:t>On the picture below we have two features (A1 &amp; A2) influencing outcome (B).</a:t>
            </a:r>
          </a:p>
          <a:p>
            <a:pPr lvl="0"/>
            <a:r>
              <a:rPr lang="en-US" dirty="0">
                <a:solidFill>
                  <a:schemeClr val="dk1"/>
                </a:solidFill>
                <a:latin typeface="+mn-lt"/>
                <a:ea typeface="Calibri"/>
                <a:cs typeface="Calibri"/>
                <a:sym typeface="Calibri"/>
              </a:rPr>
              <a:t>We will be computing conditional probability of a person being fit P(B|(A1,A2)). </a:t>
            </a:r>
          </a:p>
          <a:p>
            <a:pPr lvl="0"/>
            <a:endParaRPr lang="en-US" dirty="0">
              <a:solidFill>
                <a:schemeClr val="dk1"/>
              </a:solidFill>
              <a:latin typeface="+mn-lt"/>
              <a:ea typeface="Calibri"/>
              <a:cs typeface="Calibri"/>
              <a:sym typeface="Calibri"/>
            </a:endParaRPr>
          </a:p>
          <a:p>
            <a:pPr lvl="0"/>
            <a:r>
              <a:rPr lang="en-US" dirty="0">
                <a:solidFill>
                  <a:schemeClr val="dk1"/>
                </a:solidFill>
                <a:latin typeface="+mn-lt"/>
                <a:ea typeface="Calibri"/>
                <a:cs typeface="Calibri"/>
                <a:sym typeface="Calibri"/>
              </a:rPr>
              <a:t>We "naively" assume that A1 &amp; A2 contribute equally to the outcome.</a:t>
            </a:r>
          </a:p>
          <a:p>
            <a:pPr lvl="0"/>
            <a:r>
              <a:rPr lang="en-US" dirty="0">
                <a:solidFill>
                  <a:schemeClr val="dk1"/>
                </a:solidFill>
                <a:latin typeface="+mn-lt"/>
                <a:ea typeface="Calibri"/>
                <a:cs typeface="Calibri"/>
                <a:sym typeface="Calibri"/>
              </a:rPr>
              <a:t>In reality, doing exercises daily probably contributes more – but our model disregards this.</a:t>
            </a:r>
          </a:p>
        </p:txBody>
      </p:sp>
      <p:sp>
        <p:nvSpPr>
          <p:cNvPr id="4" name="TextBox 3">
            <a:extLst>
              <a:ext uri="{FF2B5EF4-FFF2-40B4-BE49-F238E27FC236}">
                <a16:creationId xmlns:a16="http://schemas.microsoft.com/office/drawing/2014/main" id="{C5F4338A-7460-2D43-8709-4C01BE3CBAE1}"/>
              </a:ext>
            </a:extLst>
          </p:cNvPr>
          <p:cNvSpPr txBox="1"/>
          <p:nvPr/>
        </p:nvSpPr>
        <p:spPr>
          <a:xfrm>
            <a:off x="-2791968" y="-475488"/>
            <a:ext cx="1107996" cy="307777"/>
          </a:xfrm>
          <a:prstGeom prst="rect">
            <a:avLst/>
          </a:prstGeom>
          <a:noFill/>
        </p:spPr>
        <p:txBody>
          <a:bodyPr wrap="none" rtlCol="0">
            <a:spAutoFit/>
          </a:bodyPr>
          <a:lstStyle/>
          <a:p>
            <a:r>
              <a:rPr lang="en-US" dirty="0"/>
              <a:t>b	</a:t>
            </a:r>
          </a:p>
        </p:txBody>
      </p:sp>
      <p:sp>
        <p:nvSpPr>
          <p:cNvPr id="8" name="Google Shape;96;p13">
            <a:extLst>
              <a:ext uri="{FF2B5EF4-FFF2-40B4-BE49-F238E27FC236}">
                <a16:creationId xmlns:a16="http://schemas.microsoft.com/office/drawing/2014/main" id="{E86965A6-BF94-F145-89D1-C6B2E5865414}"/>
              </a:ext>
            </a:extLst>
          </p:cNvPr>
          <p:cNvSpPr/>
          <p:nvPr/>
        </p:nvSpPr>
        <p:spPr>
          <a:xfrm>
            <a:off x="122155" y="3697256"/>
            <a:ext cx="6702776" cy="3041841"/>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97;p13">
            <a:extLst>
              <a:ext uri="{FF2B5EF4-FFF2-40B4-BE49-F238E27FC236}">
                <a16:creationId xmlns:a16="http://schemas.microsoft.com/office/drawing/2014/main" id="{345B8856-5B94-5446-A782-2394C9731CBF}"/>
              </a:ext>
            </a:extLst>
          </p:cNvPr>
          <p:cNvSpPr/>
          <p:nvPr/>
        </p:nvSpPr>
        <p:spPr>
          <a:xfrm>
            <a:off x="565560" y="4292194"/>
            <a:ext cx="3774964" cy="1764631"/>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98;p13">
            <a:extLst>
              <a:ext uri="{FF2B5EF4-FFF2-40B4-BE49-F238E27FC236}">
                <a16:creationId xmlns:a16="http://schemas.microsoft.com/office/drawing/2014/main" id="{CB8CAB0A-ECE1-744B-AFD7-926EB6778306}"/>
              </a:ext>
            </a:extLst>
          </p:cNvPr>
          <p:cNvSpPr/>
          <p:nvPr/>
        </p:nvSpPr>
        <p:spPr>
          <a:xfrm>
            <a:off x="2459640" y="4085725"/>
            <a:ext cx="4174638" cy="1423396"/>
          </a:xfrm>
          <a:prstGeom prst="ellipse">
            <a:avLst/>
          </a:prstGeom>
          <a:solidFill>
            <a:srgbClr val="00B0F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99;p13">
            <a:extLst>
              <a:ext uri="{FF2B5EF4-FFF2-40B4-BE49-F238E27FC236}">
                <a16:creationId xmlns:a16="http://schemas.microsoft.com/office/drawing/2014/main" id="{1B3AAF2C-11F0-0049-B7DC-8141A6FF1C0C}"/>
              </a:ext>
            </a:extLst>
          </p:cNvPr>
          <p:cNvSpPr txBox="1"/>
          <p:nvPr/>
        </p:nvSpPr>
        <p:spPr>
          <a:xfrm>
            <a:off x="1376829" y="4943675"/>
            <a:ext cx="111378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B - Fit</a:t>
            </a:r>
            <a:endParaRPr sz="2400" b="1" dirty="0">
              <a:solidFill>
                <a:srgbClr val="FF0000"/>
              </a:solidFill>
              <a:latin typeface="Calibri"/>
              <a:ea typeface="Calibri"/>
              <a:cs typeface="Calibri"/>
              <a:sym typeface="Calibri"/>
            </a:endParaRPr>
          </a:p>
        </p:txBody>
      </p:sp>
      <p:sp>
        <p:nvSpPr>
          <p:cNvPr id="14" name="Google Shape;100;p13">
            <a:extLst>
              <a:ext uri="{FF2B5EF4-FFF2-40B4-BE49-F238E27FC236}">
                <a16:creationId xmlns:a16="http://schemas.microsoft.com/office/drawing/2014/main" id="{E7891A24-DF90-8D43-8EDC-651D0443DDE8}"/>
              </a:ext>
            </a:extLst>
          </p:cNvPr>
          <p:cNvSpPr txBox="1"/>
          <p:nvPr/>
        </p:nvSpPr>
        <p:spPr>
          <a:xfrm>
            <a:off x="3889681" y="4242615"/>
            <a:ext cx="293525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A1 - Exercise daily</a:t>
            </a:r>
            <a:endParaRPr sz="2400" b="1" dirty="0">
              <a:solidFill>
                <a:srgbClr val="FF0000"/>
              </a:solidFill>
              <a:latin typeface="Calibri"/>
              <a:ea typeface="Calibri"/>
              <a:cs typeface="Calibri"/>
              <a:sym typeface="Calibri"/>
            </a:endParaRPr>
          </a:p>
        </p:txBody>
      </p:sp>
      <p:sp>
        <p:nvSpPr>
          <p:cNvPr id="15" name="Google Shape;101;p13">
            <a:extLst>
              <a:ext uri="{FF2B5EF4-FFF2-40B4-BE49-F238E27FC236}">
                <a16:creationId xmlns:a16="http://schemas.microsoft.com/office/drawing/2014/main" id="{5F331993-8839-E14F-87F0-12C37B552B26}"/>
              </a:ext>
            </a:extLst>
          </p:cNvPr>
          <p:cNvSpPr txBox="1"/>
          <p:nvPr/>
        </p:nvSpPr>
        <p:spPr>
          <a:xfrm>
            <a:off x="141457" y="3697256"/>
            <a:ext cx="15308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All People</a:t>
            </a:r>
            <a:endParaRPr sz="2400" b="1" dirty="0">
              <a:solidFill>
                <a:srgbClr val="FF0000"/>
              </a:solidFill>
              <a:latin typeface="Calibri"/>
              <a:ea typeface="Calibri"/>
              <a:cs typeface="Calibri"/>
              <a:sym typeface="Calibri"/>
            </a:endParaRPr>
          </a:p>
        </p:txBody>
      </p:sp>
      <p:sp>
        <p:nvSpPr>
          <p:cNvPr id="16" name="Google Shape;98;p13">
            <a:extLst>
              <a:ext uri="{FF2B5EF4-FFF2-40B4-BE49-F238E27FC236}">
                <a16:creationId xmlns:a16="http://schemas.microsoft.com/office/drawing/2014/main" id="{8801D4D2-6C87-E448-BABD-2406AFC4D1B5}"/>
              </a:ext>
            </a:extLst>
          </p:cNvPr>
          <p:cNvSpPr/>
          <p:nvPr/>
        </p:nvSpPr>
        <p:spPr>
          <a:xfrm>
            <a:off x="2415908" y="4770269"/>
            <a:ext cx="4116519" cy="1638072"/>
          </a:xfrm>
          <a:prstGeom prst="ellipse">
            <a:avLst/>
          </a:prstGeom>
          <a:solidFill>
            <a:srgbClr val="92D05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Calibri"/>
              <a:ea typeface="Calibri"/>
              <a:cs typeface="Calibri"/>
              <a:sym typeface="Calibri"/>
            </a:endParaRPr>
          </a:p>
        </p:txBody>
      </p:sp>
      <p:sp>
        <p:nvSpPr>
          <p:cNvPr id="17" name="Google Shape;100;p13">
            <a:extLst>
              <a:ext uri="{FF2B5EF4-FFF2-40B4-BE49-F238E27FC236}">
                <a16:creationId xmlns:a16="http://schemas.microsoft.com/office/drawing/2014/main" id="{A4C67650-35D1-004F-BCDB-9A543C31DEBB}"/>
              </a:ext>
            </a:extLst>
          </p:cNvPr>
          <p:cNvSpPr txBox="1"/>
          <p:nvPr/>
        </p:nvSpPr>
        <p:spPr>
          <a:xfrm>
            <a:off x="3961014" y="5689203"/>
            <a:ext cx="267326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A2 - Dog Owner</a:t>
            </a:r>
            <a:endParaRPr sz="2400" b="1" dirty="0">
              <a:solidFill>
                <a:srgbClr val="FF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84C959D5-AEAE-C24D-891D-18CF918B93E3}"/>
              </a:ext>
            </a:extLst>
          </p:cNvPr>
          <p:cNvSpPr txBox="1"/>
          <p:nvPr/>
        </p:nvSpPr>
        <p:spPr>
          <a:xfrm>
            <a:off x="6907128" y="4663505"/>
            <a:ext cx="2255288" cy="1384995"/>
          </a:xfrm>
          <a:prstGeom prst="rect">
            <a:avLst/>
          </a:prstGeom>
          <a:noFill/>
        </p:spPr>
        <p:txBody>
          <a:bodyPr wrap="square" rtlCol="0">
            <a:spAutoFit/>
          </a:bodyPr>
          <a:lstStyle/>
          <a:p>
            <a:r>
              <a:rPr lang="en-US" dirty="0"/>
              <a:t>Features:</a:t>
            </a:r>
          </a:p>
          <a:p>
            <a:r>
              <a:rPr lang="en-US" dirty="0"/>
              <a:t>     A1 – Exercise Daily</a:t>
            </a:r>
          </a:p>
          <a:p>
            <a:r>
              <a:rPr lang="en-US" dirty="0"/>
              <a:t>     A2 – Dog owner</a:t>
            </a:r>
          </a:p>
          <a:p>
            <a:endParaRPr lang="en-US" dirty="0"/>
          </a:p>
          <a:p>
            <a:r>
              <a:rPr lang="en-US" dirty="0"/>
              <a:t>Outcome:</a:t>
            </a:r>
          </a:p>
          <a:p>
            <a:r>
              <a:rPr lang="en-US" dirty="0"/>
              <a:t>     B – Person is Fit</a:t>
            </a:r>
          </a:p>
        </p:txBody>
      </p:sp>
      <mc:AlternateContent xmlns:mc="http://schemas.openxmlformats.org/markup-compatibility/2006" xmlns:a14="http://schemas.microsoft.com/office/drawing/2010/main">
        <mc:Choice Requires="a14">
          <p:sp>
            <p:nvSpPr>
              <p:cNvPr id="18" name="Google Shape;88;p13">
                <a:extLst>
                  <a:ext uri="{FF2B5EF4-FFF2-40B4-BE49-F238E27FC236}">
                    <a16:creationId xmlns:a16="http://schemas.microsoft.com/office/drawing/2014/main" id="{95068AA8-7119-4F4F-AEAA-537C8A13CD7B}"/>
                  </a:ext>
                </a:extLst>
              </p:cNvPr>
              <p:cNvSpPr txBox="1"/>
              <p:nvPr/>
            </p:nvSpPr>
            <p:spPr>
              <a:xfrm>
                <a:off x="9034272" y="145478"/>
                <a:ext cx="3020568" cy="1494897"/>
              </a:xfrm>
              <a:prstGeom prst="rect">
                <a:avLst/>
              </a:prstGeom>
              <a:noFill/>
              <a:ln w="635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rgbClr val="0070C0"/>
                    </a:solidFill>
                    <a:latin typeface="Calibri"/>
                    <a:ea typeface="Calibri"/>
                    <a:cs typeface="Calibri"/>
                    <a:sym typeface="Calibri"/>
                  </a:rPr>
                  <a:t>Bayes’ Theorem </a:t>
                </a:r>
                <a:endParaRPr lang="en-US" sz="2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2000" b="0" i="0" u="none" strike="noStrike" cap="none" dirty="0">
                  <a:solidFill>
                    <a:schemeClr val="dk1"/>
                  </a:solidFill>
                  <a:latin typeface="Calibri"/>
                  <a:ea typeface="Calibri"/>
                  <a:cs typeface="Calibri"/>
                  <a:sym typeface="Calibri"/>
                </a:endParaRPr>
              </a:p>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den>
                      </m:f>
                    </m:oMath>
                  </m:oMathPara>
                </a14:m>
                <a:endParaRPr lang="en-US" dirty="0"/>
              </a:p>
              <a:p>
                <a:pPr marL="0" marR="0" lvl="0" indent="0" algn="l" rtl="0">
                  <a:spcBef>
                    <a:spcPts val="0"/>
                  </a:spcBef>
                  <a:spcAft>
                    <a:spcPts val="0"/>
                  </a:spcAft>
                  <a:buNone/>
                </a:pPr>
                <a:endParaRPr lang="en-US" sz="2000" dirty="0">
                  <a:solidFill>
                    <a:schemeClr val="dk1"/>
                  </a:solidFill>
                  <a:latin typeface="Calibri"/>
                  <a:cs typeface="Calibri"/>
                  <a:sym typeface="Calibri"/>
                </a:endParaRPr>
              </a:p>
              <a:p>
                <a:pPr algn="ctr"/>
                <a:r>
                  <a:rPr lang="en-US" sz="2000" dirty="0">
                    <a:solidFill>
                      <a:schemeClr val="dk1"/>
                    </a:solidFill>
                    <a:latin typeface="Calibri"/>
                    <a:cs typeface="Calibri"/>
                    <a:sym typeface="Calibri"/>
                  </a:rPr>
                  <a:t>     </a:t>
                </a:r>
                <a:endParaRPr sz="2400" b="0" i="0" u="none" strike="noStrike" cap="none" dirty="0">
                  <a:solidFill>
                    <a:schemeClr val="dk1"/>
                  </a:solidFill>
                  <a:latin typeface="Calibri"/>
                  <a:ea typeface="Calibri"/>
                  <a:cs typeface="Calibri"/>
                  <a:sym typeface="Calibri"/>
                </a:endParaRPr>
              </a:p>
            </p:txBody>
          </p:sp>
        </mc:Choice>
        <mc:Fallback xmlns="">
          <p:sp>
            <p:nvSpPr>
              <p:cNvPr id="18" name="Google Shape;88;p13">
                <a:extLst>
                  <a:ext uri="{FF2B5EF4-FFF2-40B4-BE49-F238E27FC236}">
                    <a16:creationId xmlns:a16="http://schemas.microsoft.com/office/drawing/2014/main" id="{95068AA8-7119-4F4F-AEAA-537C8A13CD7B}"/>
                  </a:ext>
                </a:extLst>
              </p:cNvPr>
              <p:cNvSpPr txBox="1">
                <a:spLocks noRot="1" noChangeAspect="1" noMove="1" noResize="1" noEditPoints="1" noAdjustHandles="1" noChangeArrowheads="1" noChangeShapeType="1" noTextEdit="1"/>
              </p:cNvSpPr>
              <p:nvPr/>
            </p:nvSpPr>
            <p:spPr>
              <a:xfrm>
                <a:off x="9034272" y="145478"/>
                <a:ext cx="3020568" cy="1494897"/>
              </a:xfrm>
              <a:prstGeom prst="rect">
                <a:avLst/>
              </a:prstGeom>
              <a:blipFill>
                <a:blip r:embed="rId3"/>
                <a:stretch>
                  <a:fillRect l="-3689" t="-3252" r="-2869"/>
                </a:stretch>
              </a:blipFill>
              <a:ln w="63500" cap="flat" cmpd="sng">
                <a:solidFill>
                  <a:schemeClr val="accent6"/>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18BF3F9-41BB-1D45-8949-62D567A837E2}"/>
                  </a:ext>
                </a:extLst>
              </p:cNvPr>
              <p:cNvSpPr txBox="1"/>
              <p:nvPr/>
            </p:nvSpPr>
            <p:spPr>
              <a:xfrm>
                <a:off x="7908064" y="2078755"/>
                <a:ext cx="4190152" cy="756361"/>
              </a:xfrm>
              <a:prstGeom prst="rect">
                <a:avLst/>
              </a:prstGeom>
              <a:noFill/>
            </p:spPr>
            <p:txBody>
              <a:bodyPr wrap="square" rtlCol="0">
                <a:spAutoFit/>
              </a:bodyPr>
              <a:lstStyle/>
              <a:p>
                <a:endParaRPr lang="en-US" dirty="0"/>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𝑷</m:t>
                      </m:r>
                      <m:r>
                        <a:rPr lang="en-US" b="1" i="1" baseline="-25000" smtClean="0">
                          <a:latin typeface="Cambria Math" panose="02040503050406030204" pitchFamily="18" charset="0"/>
                        </a:rPr>
                        <m:t>𝑭𝒊𝒕</m:t>
                      </m:r>
                      <m:r>
                        <a:rPr lang="en-US" b="1" i="1" baseline="-25000" smtClean="0">
                          <a:latin typeface="Cambria Math" panose="02040503050406030204" pitchFamily="18" charset="0"/>
                        </a:rPr>
                        <m:t>  = </m:t>
                      </m:r>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smtClean="0">
                              <a:latin typeface="Cambria Math" panose="02040503050406030204" pitchFamily="18" charset="0"/>
                            </a:rPr>
                            <m:t>𝑭𝒊𝒕</m:t>
                          </m:r>
                        </m:e>
                        <m:e>
                          <m:r>
                            <a:rPr lang="en-US" b="1" i="1" smtClean="0">
                              <a:latin typeface="Cambria Math" panose="02040503050406030204" pitchFamily="18" charset="0"/>
                            </a:rPr>
                            <m:t>𝑨</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𝟐</m:t>
                          </m:r>
                        </m:e>
                      </m:d>
                      <m:r>
                        <a:rPr lang="en-US" b="1" i="1" smtClean="0">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𝟐</m:t>
                          </m:r>
                          <m:r>
                            <a:rPr lang="en-US" b="1" i="1">
                              <a:latin typeface="Cambria Math" panose="02040503050406030204" pitchFamily="18" charset="0"/>
                            </a:rPr>
                            <m:t>|</m:t>
                          </m:r>
                          <m:r>
                            <a:rPr lang="en-US" b="1" i="1" smtClean="0">
                              <a:latin typeface="Cambria Math" panose="02040503050406030204" pitchFamily="18" charset="0"/>
                            </a:rPr>
                            <m:t>𝑭𝒊𝒕</m:t>
                          </m:r>
                          <m:r>
                            <a:rPr lang="en-US" b="1" i="1">
                              <a:latin typeface="Cambria Math" panose="02040503050406030204" pitchFamily="18" charset="0"/>
                            </a:rPr>
                            <m:t>)∗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𝑭𝒊𝒕</m:t>
                          </m:r>
                          <m:r>
                            <a:rPr lang="en-US" b="1" i="1" smtClean="0">
                              <a:solidFill>
                                <a:srgbClr val="0070C0"/>
                              </a:solidFill>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𝟐</m:t>
                          </m:r>
                          <m:r>
                            <a:rPr lang="en-US" b="1" i="1">
                              <a:latin typeface="Cambria Math" panose="02040503050406030204" pitchFamily="18" charset="0"/>
                            </a:rPr>
                            <m:t>)</m:t>
                          </m:r>
                        </m:den>
                      </m:f>
                    </m:oMath>
                  </m:oMathPara>
                </a14:m>
                <a:endParaRPr lang="en-US" dirty="0"/>
              </a:p>
            </p:txBody>
          </p:sp>
        </mc:Choice>
        <mc:Fallback xmlns="">
          <p:sp>
            <p:nvSpPr>
              <p:cNvPr id="19" name="TextBox 18">
                <a:extLst>
                  <a:ext uri="{FF2B5EF4-FFF2-40B4-BE49-F238E27FC236}">
                    <a16:creationId xmlns:a16="http://schemas.microsoft.com/office/drawing/2014/main" id="{C18BF3F9-41BB-1D45-8949-62D567A837E2}"/>
                  </a:ext>
                </a:extLst>
              </p:cNvPr>
              <p:cNvSpPr txBox="1">
                <a:spLocks noRot="1" noChangeAspect="1" noMove="1" noResize="1" noEditPoints="1" noAdjustHandles="1" noChangeArrowheads="1" noChangeShapeType="1" noTextEdit="1"/>
              </p:cNvSpPr>
              <p:nvPr/>
            </p:nvSpPr>
            <p:spPr>
              <a:xfrm>
                <a:off x="7908064" y="2078755"/>
                <a:ext cx="4190152" cy="756361"/>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3C17639-B2CB-5F4A-8710-9F35E10CFB69}"/>
                  </a:ext>
                </a:extLst>
              </p:cNvPr>
              <p:cNvSpPr txBox="1"/>
              <p:nvPr/>
            </p:nvSpPr>
            <p:spPr>
              <a:xfrm>
                <a:off x="7908064" y="3303835"/>
                <a:ext cx="3592274" cy="756361"/>
              </a:xfrm>
              <a:prstGeom prst="rect">
                <a:avLst/>
              </a:prstGeom>
              <a:noFill/>
            </p:spPr>
            <p:txBody>
              <a:bodyPr wrap="square" rtlCol="0">
                <a:spAutoFit/>
              </a:bodyPr>
              <a:lstStyle/>
              <a:p>
                <a:endParaRPr lang="en-US" dirty="0"/>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𝑷</m:t>
                      </m:r>
                      <m:r>
                        <a:rPr lang="en-US" b="1" i="1" baseline="-25000" smtClean="0">
                          <a:latin typeface="Cambria Math" panose="02040503050406030204" pitchFamily="18" charset="0"/>
                        </a:rPr>
                        <m:t>𝑭𝒊𝒕</m:t>
                      </m:r>
                      <m:r>
                        <a:rPr lang="en-US" b="1" i="1" baseline="-25000" smtClean="0">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𝑭𝒊𝒕</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𝑭𝒊𝒕</m:t>
                          </m:r>
                          <m:r>
                            <a:rPr lang="en-US" b="1" i="1">
                              <a:latin typeface="Cambria Math" panose="02040503050406030204" pitchFamily="18" charset="0"/>
                            </a:rPr>
                            <m:t>) ∗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𝑭𝒊𝒕</m:t>
                          </m:r>
                          <m:r>
                            <a:rPr lang="en-US" b="1" i="1" smtClean="0">
                              <a:solidFill>
                                <a:srgbClr val="0070C0"/>
                              </a:solidFill>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𝟐</m:t>
                          </m:r>
                          <m:r>
                            <a:rPr lang="en-US" b="1" i="1">
                              <a:latin typeface="Cambria Math" panose="02040503050406030204" pitchFamily="18" charset="0"/>
                            </a:rPr>
                            <m:t>)</m:t>
                          </m:r>
                        </m:den>
                      </m:f>
                    </m:oMath>
                  </m:oMathPara>
                </a14:m>
                <a:endParaRPr lang="en-US" dirty="0"/>
              </a:p>
            </p:txBody>
          </p:sp>
        </mc:Choice>
        <mc:Fallback xmlns="">
          <p:sp>
            <p:nvSpPr>
              <p:cNvPr id="20" name="TextBox 19">
                <a:extLst>
                  <a:ext uri="{FF2B5EF4-FFF2-40B4-BE49-F238E27FC236}">
                    <a16:creationId xmlns:a16="http://schemas.microsoft.com/office/drawing/2014/main" id="{A3C17639-B2CB-5F4A-8710-9F35E10CFB69}"/>
                  </a:ext>
                </a:extLst>
              </p:cNvPr>
              <p:cNvSpPr txBox="1">
                <a:spLocks noRot="1" noChangeAspect="1" noMove="1" noResize="1" noEditPoints="1" noAdjustHandles="1" noChangeArrowheads="1" noChangeShapeType="1" noTextEdit="1"/>
              </p:cNvSpPr>
              <p:nvPr/>
            </p:nvSpPr>
            <p:spPr>
              <a:xfrm>
                <a:off x="7908064" y="3303835"/>
                <a:ext cx="3592274" cy="756361"/>
              </a:xfrm>
              <a:prstGeom prst="rect">
                <a:avLst/>
              </a:prstGeom>
              <a:blipFill>
                <a:blip r:embed="rId5"/>
                <a:stretch>
                  <a:fillRect b="-5000"/>
                </a:stretch>
              </a:blipFill>
            </p:spPr>
            <p:txBody>
              <a:bodyPr/>
              <a:lstStyle/>
              <a:p>
                <a:r>
                  <a:rPr lang="en-US">
                    <a:noFill/>
                  </a:rPr>
                  <a:t> </a:t>
                </a:r>
              </a:p>
            </p:txBody>
          </p:sp>
        </mc:Fallback>
      </mc:AlternateContent>
      <p:sp>
        <p:nvSpPr>
          <p:cNvPr id="2" name="Down Arrow 1">
            <a:extLst>
              <a:ext uri="{FF2B5EF4-FFF2-40B4-BE49-F238E27FC236}">
                <a16:creationId xmlns:a16="http://schemas.microsoft.com/office/drawing/2014/main" id="{4E5DB39C-A2AB-B047-AE7B-AEB0B4609893}"/>
              </a:ext>
            </a:extLst>
          </p:cNvPr>
          <p:cNvSpPr/>
          <p:nvPr/>
        </p:nvSpPr>
        <p:spPr>
          <a:xfrm rot="2264946">
            <a:off x="9928613" y="2824594"/>
            <a:ext cx="156536" cy="587491"/>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7068B0-78A5-0E4A-8BEA-9B3F5428B23A}"/>
                  </a:ext>
                </a:extLst>
              </p:cNvPr>
              <p:cNvSpPr txBox="1"/>
              <p:nvPr/>
            </p:nvSpPr>
            <p:spPr>
              <a:xfrm>
                <a:off x="126123" y="731651"/>
                <a:ext cx="10435197" cy="2497607"/>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Suppose that an outcome "O" can have values </a:t>
                </a:r>
                <a:r>
                  <a:rPr lang="en-US" b="1" dirty="0">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b="1" dirty="0">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 (Binary Classification) depending on events e1, e2, e3.</a:t>
                </a:r>
              </a:p>
              <a:p>
                <a:r>
                  <a:rPr lang="en-US" dirty="0">
                    <a:latin typeface="Calibri" panose="020F0502020204030204" pitchFamily="34" charset="0"/>
                    <a:cs typeface="Calibri" panose="020F0502020204030204" pitchFamily="34" charset="0"/>
                  </a:rPr>
                  <a:t>Suppose that influences of these events on the outcome are mutually independent. </a:t>
                </a:r>
              </a:p>
              <a:p>
                <a:r>
                  <a:rPr lang="en-US" dirty="0">
                    <a:latin typeface="Calibri" panose="020F0502020204030204" pitchFamily="34" charset="0"/>
                    <a:cs typeface="Calibri" panose="020F0502020204030204" pitchFamily="34" charset="0"/>
                  </a:rPr>
                  <a:t>Then we can write Bayes' Theorem formula like this:</a:t>
                </a:r>
              </a:p>
              <a:p>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        </m:t>
                      </m:r>
                      <m:r>
                        <a:rPr lang="en-US" b="1" i="1">
                          <a:latin typeface="Cambria Math" panose="02040503050406030204" pitchFamily="18" charset="0"/>
                        </a:rPr>
                        <m:t>𝑷</m:t>
                      </m:r>
                      <m:r>
                        <a:rPr lang="en-US" b="1" i="1" baseline="-25000" smtClean="0">
                          <a:latin typeface="Cambria Math" panose="02040503050406030204" pitchFamily="18" charset="0"/>
                        </a:rPr>
                        <m:t>𝒕𝒓𝒖𝒆</m:t>
                      </m:r>
                      <m:r>
                        <a:rPr lang="en-US" b="1" i="1" baseline="-25000" smtClean="0">
                          <a:latin typeface="Cambria Math" panose="02040503050406030204" pitchFamily="18" charset="0"/>
                        </a:rPr>
                        <m:t>  =  </m:t>
                      </m:r>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𝑻𝒓𝒖𝒆</m:t>
                          </m:r>
                        </m:e>
                        <m:e>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𝟑</m:t>
                          </m:r>
                        </m:e>
                      </m:d>
                      <m:r>
                        <a:rPr lang="en-US" b="1" i="1" smtClean="0">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𝒆</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𝒆</m:t>
                          </m:r>
                          <m:r>
                            <a:rPr lang="en-US" b="1" i="1" smtClean="0">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𝑻𝒓𝒖𝒆</m:t>
                          </m:r>
                          <m:r>
                            <a:rPr lang="en-US" b="1" i="1">
                              <a:latin typeface="Cambria Math" panose="02040503050406030204" pitchFamily="18" charset="0"/>
                            </a:rPr>
                            <m:t>)∗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𝑻𝒓𝒖𝒆</m:t>
                          </m:r>
                          <m:r>
                            <a:rPr lang="en-US" b="1" i="1" smtClean="0">
                              <a:solidFill>
                                <a:srgbClr val="0070C0"/>
                              </a:solidFill>
                              <a:latin typeface="Cambria Math" panose="02040503050406030204" pitchFamily="18" charset="0"/>
                            </a:rPr>
                            <m:t>)</m:t>
                          </m:r>
                        </m:num>
                        <m:den>
                          <m:r>
                            <a:rPr lang="en-US" b="1" i="1" smtClean="0">
                              <a:solidFill>
                                <a:srgbClr val="00B050"/>
                              </a:solidFill>
                              <a:latin typeface="Cambria Math" panose="02040503050406030204" pitchFamily="18" charset="0"/>
                            </a:rPr>
                            <m:t>𝑷</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𝟏</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𝟐</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𝟑</m:t>
                          </m:r>
                          <m:r>
                            <a:rPr lang="en-US" b="1" i="1" smtClean="0">
                              <a:solidFill>
                                <a:srgbClr val="00B050"/>
                              </a:solidFill>
                              <a:latin typeface="Cambria Math" panose="02040503050406030204" pitchFamily="18" charset="0"/>
                            </a:rPr>
                            <m:t>)</m:t>
                          </m:r>
                        </m:den>
                      </m:f>
                      <m:r>
                        <a:rPr lang="en-US" b="1" i="1" smtClean="0">
                          <a:latin typeface="Cambria Math" panose="02040503050406030204" pitchFamily="18" charset="0"/>
                        </a:rPr>
                        <m:t>   </m:t>
                      </m:r>
                      <m:r>
                        <a:rPr lang="en-US" b="1" i="1">
                          <a:latin typeface="Cambria Math" panose="02040503050406030204" pitchFamily="18" charset="0"/>
                        </a:rPr>
                        <m:t>= </m:t>
                      </m:r>
                      <m:r>
                        <a:rPr lang="en-US" b="1" i="1" smtClean="0">
                          <a:latin typeface="Cambria Math" panose="02040503050406030204" pitchFamily="18" charset="0"/>
                        </a:rPr>
                        <m:t>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𝑻𝒓𝒖𝒆</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𝑻𝒓𝒖𝒆</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𝑻𝒓𝒖𝒆</m:t>
                          </m:r>
                          <m:r>
                            <a:rPr lang="en-US" b="1" i="1">
                              <a:latin typeface="Cambria Math" panose="02040503050406030204" pitchFamily="18" charset="0"/>
                            </a:rPr>
                            <m:t>) ∗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𝑻𝒓𝒖𝒆</m:t>
                          </m:r>
                          <m:r>
                            <a:rPr lang="en-US" b="1" i="1" smtClean="0">
                              <a:solidFill>
                                <a:srgbClr val="0070C0"/>
                              </a:solidFill>
                              <a:latin typeface="Cambria Math" panose="02040503050406030204" pitchFamily="18" charset="0"/>
                            </a:rPr>
                            <m:t>)</m:t>
                          </m:r>
                        </m:num>
                        <m:den>
                          <m:r>
                            <a:rPr lang="en-US" b="1" i="1" smtClean="0">
                              <a:solidFill>
                                <a:srgbClr val="00B050"/>
                              </a:solidFill>
                              <a:latin typeface="Cambria Math" panose="02040503050406030204" pitchFamily="18" charset="0"/>
                            </a:rPr>
                            <m:t>𝑷</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𝟏</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𝟐</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𝟑</m:t>
                          </m:r>
                          <m:r>
                            <a:rPr lang="en-US" b="1" i="1" smtClean="0">
                              <a:solidFill>
                                <a:srgbClr val="00B050"/>
                              </a:solidFill>
                              <a:latin typeface="Cambria Math" panose="02040503050406030204" pitchFamily="18" charset="0"/>
                            </a:rPr>
                            <m:t>)</m:t>
                          </m:r>
                        </m:den>
                      </m:f>
                    </m:oMath>
                  </m:oMathPara>
                </a14:m>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and similarly:</a:t>
                </a:r>
              </a:p>
              <a:p>
                <a:r>
                  <a:rPr lang="en-US" dirty="0">
                    <a:latin typeface="Calibri" panose="020F0502020204030204" pitchFamily="34" charset="0"/>
                    <a:cs typeface="Calibri" panose="020F0502020204030204" pitchFamily="34" charset="0"/>
                  </a:rPr>
                  <a:t> </a:t>
                </a:r>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        </m:t>
                      </m:r>
                      <m:r>
                        <a:rPr lang="en-US" b="1" i="1">
                          <a:latin typeface="Cambria Math" panose="02040503050406030204" pitchFamily="18" charset="0"/>
                        </a:rPr>
                        <m:t>𝑷𝒇𝒂𝒍𝒔𝒆</m:t>
                      </m:r>
                      <m:r>
                        <a:rPr lang="en-US" b="1" i="1" baseline="-25000" smtClean="0">
                          <a:latin typeface="Cambria Math" panose="02040503050406030204" pitchFamily="18" charset="0"/>
                        </a:rPr>
                        <m:t> = </m:t>
                      </m:r>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𝑭𝒂𝒍𝒔𝒆</m:t>
                          </m:r>
                        </m:e>
                        <m:e>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𝟑</m:t>
                          </m:r>
                        </m:e>
                      </m:d>
                      <m:r>
                        <a:rPr lang="en-US" b="1" i="1" smtClean="0">
                          <a:latin typeface="Cambria Math" panose="02040503050406030204" pitchFamily="18" charset="0"/>
                        </a:rPr>
                        <m:t>= … </m:t>
                      </m:r>
                      <m:r>
                        <a:rPr lang="en-US" b="1" i="1">
                          <a:latin typeface="Cambria Math" panose="02040503050406030204" pitchFamily="18" charset="0"/>
                        </a:rPr>
                        <m:t>=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𝑭𝒂𝒍𝒔𝒆</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𝑭𝒂𝒍𝒔𝒆</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𝑭𝒂𝒍𝒔𝒆</m:t>
                          </m:r>
                          <m:r>
                            <a:rPr lang="en-US" b="1" i="1">
                              <a:latin typeface="Cambria Math" panose="02040503050406030204" pitchFamily="18" charset="0"/>
                            </a:rPr>
                            <m:t>) ∗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𝑭𝒂𝒍𝒔𝒆</m:t>
                          </m:r>
                          <m:r>
                            <a:rPr lang="en-US" b="1" i="1" smtClean="0">
                              <a:solidFill>
                                <a:srgbClr val="0070C0"/>
                              </a:solidFill>
                              <a:latin typeface="Cambria Math" panose="02040503050406030204" pitchFamily="18" charset="0"/>
                            </a:rPr>
                            <m:t>)</m:t>
                          </m:r>
                        </m:num>
                        <m:den>
                          <m:r>
                            <a:rPr lang="en-US" b="1" i="1" smtClean="0">
                              <a:solidFill>
                                <a:srgbClr val="00B050"/>
                              </a:solidFill>
                              <a:latin typeface="Cambria Math" panose="02040503050406030204" pitchFamily="18" charset="0"/>
                            </a:rPr>
                            <m:t>𝑷</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𝟏</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𝟐</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𝟑</m:t>
                          </m:r>
                          <m:r>
                            <a:rPr lang="en-US" b="1" i="1" smtClean="0">
                              <a:solidFill>
                                <a:srgbClr val="00B050"/>
                              </a:solidFill>
                              <a:latin typeface="Cambria Math" panose="02040503050406030204" pitchFamily="18" charset="0"/>
                            </a:rPr>
                            <m:t>)</m:t>
                          </m:r>
                        </m:den>
                      </m:f>
                    </m:oMath>
                  </m:oMathPara>
                </a14:m>
                <a:endParaRPr lang="en-US" dirty="0">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637068B0-78A5-0E4A-8BEA-9B3F5428B23A}"/>
                  </a:ext>
                </a:extLst>
              </p:cNvPr>
              <p:cNvSpPr txBox="1">
                <a:spLocks noRot="1" noChangeAspect="1" noMove="1" noResize="1" noEditPoints="1" noAdjustHandles="1" noChangeArrowheads="1" noChangeShapeType="1" noTextEdit="1"/>
              </p:cNvSpPr>
              <p:nvPr/>
            </p:nvSpPr>
            <p:spPr>
              <a:xfrm>
                <a:off x="126123" y="731651"/>
                <a:ext cx="10435197" cy="2497607"/>
              </a:xfrm>
              <a:prstGeom prst="rect">
                <a:avLst/>
              </a:prstGeom>
              <a:blipFill>
                <a:blip r:embed="rId2"/>
                <a:stretch>
                  <a:fillRect l="-121" t="-505" b="-505"/>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8FC7FC-51D9-5A43-8D54-0691902B9E97}"/>
                  </a:ext>
                </a:extLst>
              </p:cNvPr>
              <p:cNvSpPr txBox="1"/>
              <p:nvPr/>
            </p:nvSpPr>
            <p:spPr>
              <a:xfrm>
                <a:off x="126123" y="3405873"/>
                <a:ext cx="10435198" cy="3341684"/>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Note how we write conditional probability P(e1,e2,e3|O) on top as a product of individual probabilities.</a:t>
                </a:r>
              </a:p>
              <a:p>
                <a:r>
                  <a:rPr lang="en-US" dirty="0">
                    <a:latin typeface="Calibri" panose="020F0502020204030204" pitchFamily="34" charset="0"/>
                    <a:cs typeface="Calibri" panose="020F0502020204030204" pitchFamily="34" charset="0"/>
                  </a:rPr>
                  <a:t>We can do that because their influences are presumed independent and equal (this is the main assumption of "Naive" approach).</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Also note that the probability in the </a:t>
                </a:r>
                <a:r>
                  <a:rPr lang="en-US" b="1" dirty="0">
                    <a:solidFill>
                      <a:srgbClr val="00B050"/>
                    </a:solidFill>
                    <a:latin typeface="Calibri" panose="020F0502020204030204" pitchFamily="34" charset="0"/>
                    <a:cs typeface="Calibri" panose="020F0502020204030204" pitchFamily="34" charset="0"/>
                  </a:rPr>
                  <a:t>denominator</a:t>
                </a:r>
                <a:r>
                  <a:rPr lang="en-US" dirty="0">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is NOT split into multiplication</a:t>
                </a:r>
                <a:r>
                  <a:rPr lang="en-US"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We can not split it because generally we don't assume that events e1,e2,e3 are independent.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We only assume that their influences on the outcome "O" are independent (and equal in their potential influence).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But the good news is that we don't have to calculate the denominator, because it is the same for both probabilities, and for classification purposes we only need to determine which value is larger :  </a:t>
                </a:r>
                <a:r>
                  <a:rPr lang="en-US" dirty="0" err="1">
                    <a:latin typeface="Calibri" panose="020F0502020204030204" pitchFamily="34" charset="0"/>
                    <a:cs typeface="Calibri" panose="020F0502020204030204" pitchFamily="34" charset="0"/>
                  </a:rPr>
                  <a:t>P</a:t>
                </a:r>
                <a:r>
                  <a:rPr lang="en-US" baseline="-25000" dirty="0" err="1">
                    <a:latin typeface="Calibri" panose="020F0502020204030204" pitchFamily="34" charset="0"/>
                    <a:cs typeface="Calibri" panose="020F0502020204030204" pitchFamily="34" charset="0"/>
                  </a:rPr>
                  <a:t>true</a:t>
                </a:r>
                <a:r>
                  <a:rPr lang="en-US" dirty="0">
                    <a:latin typeface="Calibri" panose="020F0502020204030204" pitchFamily="34" charset="0"/>
                    <a:cs typeface="Calibri" panose="020F0502020204030204" pitchFamily="34" charset="0"/>
                  </a:rPr>
                  <a:t> or </a:t>
                </a:r>
                <a:r>
                  <a:rPr lang="en-US" dirty="0" err="1">
                    <a:latin typeface="Calibri" panose="020F0502020204030204" pitchFamily="34" charset="0"/>
                    <a:cs typeface="Calibri" panose="020F0502020204030204" pitchFamily="34" charset="0"/>
                  </a:rPr>
                  <a:t>P</a:t>
                </a:r>
                <a:r>
                  <a:rPr lang="en-US" baseline="-25000" dirty="0" err="1">
                    <a:latin typeface="Calibri" panose="020F0502020204030204" pitchFamily="34" charset="0"/>
                    <a:cs typeface="Calibri" panose="020F0502020204030204" pitchFamily="34" charset="0"/>
                  </a:rPr>
                  <a:t>false</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Also note that if you want to use this formula for only few events (for example e1 &amp; e2), you can simply remove all other events from the formula as if you have never known that they existed. Ultimately for just one event e1 you will get classical Bayes formula: </a:t>
                </a:r>
              </a:p>
              <a:p>
                <a:endParaRPr lang="en-US" dirty="0">
                  <a:latin typeface="Calibri" panose="020F0502020204030204" pitchFamily="34" charset="0"/>
                  <a:cs typeface="Calibri" panose="020F0502020204030204" pitchFamily="34" charset="0"/>
                </a:endParaRPr>
              </a:p>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𝑶</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𝑶</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𝑶</m:t>
                          </m:r>
                          <m:r>
                            <a:rPr lang="en-US" b="1" i="1">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den>
                      </m:f>
                    </m:oMath>
                  </m:oMathPara>
                </a14:m>
                <a:endParaRPr lang="en-US" dirty="0">
                  <a:latin typeface="Calibri" panose="020F0502020204030204" pitchFamily="34" charset="0"/>
                  <a:cs typeface="Calibri" panose="020F0502020204030204" pitchFamily="34" charset="0"/>
                </a:endParaRPr>
              </a:p>
            </p:txBody>
          </p:sp>
        </mc:Choice>
        <mc:Fallback xmlns="">
          <p:sp>
            <p:nvSpPr>
              <p:cNvPr id="6" name="TextBox 5">
                <a:extLst>
                  <a:ext uri="{FF2B5EF4-FFF2-40B4-BE49-F238E27FC236}">
                    <a16:creationId xmlns:a16="http://schemas.microsoft.com/office/drawing/2014/main" id="{518FC7FC-51D9-5A43-8D54-0691902B9E97}"/>
                  </a:ext>
                </a:extLst>
              </p:cNvPr>
              <p:cNvSpPr txBox="1">
                <a:spLocks noRot="1" noChangeAspect="1" noMove="1" noResize="1" noEditPoints="1" noAdjustHandles="1" noChangeArrowheads="1" noChangeShapeType="1" noTextEdit="1"/>
              </p:cNvSpPr>
              <p:nvPr/>
            </p:nvSpPr>
            <p:spPr>
              <a:xfrm>
                <a:off x="126123" y="3405873"/>
                <a:ext cx="10435198" cy="3341684"/>
              </a:xfrm>
              <a:prstGeom prst="rect">
                <a:avLst/>
              </a:prstGeom>
              <a:blipFill>
                <a:blip r:embed="rId3"/>
                <a:stretch>
                  <a:fillRect l="-121"/>
                </a:stretch>
              </a:blipFill>
              <a:ln>
                <a:solidFill>
                  <a:srgbClr val="FF0000"/>
                </a:solidFill>
              </a:ln>
            </p:spPr>
            <p:txBody>
              <a:bodyPr/>
              <a:lstStyle/>
              <a:p>
                <a:r>
                  <a:rPr lang="en-US">
                    <a:noFill/>
                  </a:rPr>
                  <a:t> </a:t>
                </a:r>
              </a:p>
            </p:txBody>
          </p:sp>
        </mc:Fallback>
      </mc:AlternateContent>
      <p:sp>
        <p:nvSpPr>
          <p:cNvPr id="7" name="TextBox 6">
            <a:extLst>
              <a:ext uri="{FF2B5EF4-FFF2-40B4-BE49-F238E27FC236}">
                <a16:creationId xmlns:a16="http://schemas.microsoft.com/office/drawing/2014/main" id="{6C291246-E548-174A-A5A0-C754F51FA9FB}"/>
              </a:ext>
            </a:extLst>
          </p:cNvPr>
          <p:cNvSpPr txBox="1"/>
          <p:nvPr/>
        </p:nvSpPr>
        <p:spPr>
          <a:xfrm>
            <a:off x="126124" y="66909"/>
            <a:ext cx="6558456" cy="523220"/>
          </a:xfrm>
          <a:prstGeom prst="rect">
            <a:avLst/>
          </a:prstGeom>
          <a:noFill/>
        </p:spPr>
        <p:txBody>
          <a:bodyPr wrap="square" rtlCol="0">
            <a:spAutoFit/>
          </a:bodyPr>
          <a:lstStyle/>
          <a:p>
            <a:r>
              <a:rPr lang="en-US" sz="2800" b="1">
                <a:latin typeface="Calibri" panose="020F0502020204030204" pitchFamily="34" charset="0"/>
                <a:cs typeface="Calibri" panose="020F0502020204030204" pitchFamily="34" charset="0"/>
              </a:rPr>
              <a:t>Naive Bayes Classification in more details:</a:t>
            </a:r>
            <a:endParaRPr lang="en-US" sz="280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72442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24D8B7-0B77-2546-81E4-01E9720DA04E}"/>
              </a:ext>
            </a:extLst>
          </p:cNvPr>
          <p:cNvSpPr txBox="1"/>
          <p:nvPr/>
        </p:nvSpPr>
        <p:spPr>
          <a:xfrm>
            <a:off x="1" y="0"/>
            <a:ext cx="5017770" cy="523220"/>
          </a:xfrm>
          <a:prstGeom prst="rect">
            <a:avLst/>
          </a:prstGeom>
          <a:noFill/>
        </p:spPr>
        <p:txBody>
          <a:bodyPr wrap="square" rtlCol="0">
            <a:spAutoFit/>
          </a:bodyPr>
          <a:lstStyle/>
          <a:p>
            <a:r>
              <a:rPr lang="en-US" sz="2800" b="1">
                <a:latin typeface="Calibri" panose="020F0502020204030204" pitchFamily="34" charset="0"/>
                <a:cs typeface="Calibri" panose="020F0502020204030204" pitchFamily="34" charset="0"/>
              </a:rPr>
              <a:t>Gaussian Naive Bayes Classifier</a:t>
            </a:r>
          </a:p>
        </p:txBody>
      </p:sp>
      <p:pic>
        <p:nvPicPr>
          <p:cNvPr id="3" name="Picture 2">
            <a:extLst>
              <a:ext uri="{FF2B5EF4-FFF2-40B4-BE49-F238E27FC236}">
                <a16:creationId xmlns:a16="http://schemas.microsoft.com/office/drawing/2014/main" id="{E7FDF242-BE54-BC43-B874-01BA16D6B5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28534" y="2232563"/>
            <a:ext cx="5219087" cy="4079046"/>
          </a:xfrm>
          <a:prstGeom prst="rect">
            <a:avLst/>
          </a:prstGeom>
        </p:spPr>
      </p:pic>
      <p:sp>
        <p:nvSpPr>
          <p:cNvPr id="5" name="TextBox 4">
            <a:extLst>
              <a:ext uri="{FF2B5EF4-FFF2-40B4-BE49-F238E27FC236}">
                <a16:creationId xmlns:a16="http://schemas.microsoft.com/office/drawing/2014/main" id="{B937CDFA-8ADB-A143-BF3F-7D92BA312896}"/>
              </a:ext>
            </a:extLst>
          </p:cNvPr>
          <p:cNvSpPr txBox="1"/>
          <p:nvPr/>
        </p:nvSpPr>
        <p:spPr>
          <a:xfrm>
            <a:off x="1" y="551687"/>
            <a:ext cx="5646420" cy="30777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When working with continous data with (suposedly) Gaussian distribution</a:t>
            </a:r>
          </a:p>
        </p:txBody>
      </p:sp>
      <p:pic>
        <p:nvPicPr>
          <p:cNvPr id="6" name="Picture 5">
            <a:extLst>
              <a:ext uri="{FF2B5EF4-FFF2-40B4-BE49-F238E27FC236}">
                <a16:creationId xmlns:a16="http://schemas.microsoft.com/office/drawing/2014/main" id="{9F3E0106-22AD-694E-B848-48F59ED8FF3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5542" y="4272086"/>
            <a:ext cx="2705100" cy="2336800"/>
          </a:xfrm>
          <a:prstGeom prst="rect">
            <a:avLst/>
          </a:prstGeom>
        </p:spPr>
      </p:pic>
      <p:sp>
        <p:nvSpPr>
          <p:cNvPr id="7" name="TextBox 6">
            <a:extLst>
              <a:ext uri="{FF2B5EF4-FFF2-40B4-BE49-F238E27FC236}">
                <a16:creationId xmlns:a16="http://schemas.microsoft.com/office/drawing/2014/main" id="{8756CDC5-2980-8A43-9978-9C8020244AB4}"/>
              </a:ext>
            </a:extLst>
          </p:cNvPr>
          <p:cNvSpPr txBox="1"/>
          <p:nvPr/>
        </p:nvSpPr>
        <p:spPr>
          <a:xfrm>
            <a:off x="175846" y="3165579"/>
            <a:ext cx="3915508" cy="954107"/>
          </a:xfrm>
          <a:prstGeom prst="rect">
            <a:avLst/>
          </a:prstGeom>
          <a:noFill/>
        </p:spPr>
        <p:txBody>
          <a:bodyPr wrap="square" rtlCol="0">
            <a:spAutoFit/>
          </a:bodyPr>
          <a:lstStyle/>
          <a:p>
            <a:r>
              <a:rPr lang="en-US">
                <a:latin typeface="Calibri" panose="020F0502020204030204" pitchFamily="34" charset="0"/>
                <a:cs typeface="Calibri" panose="020F0502020204030204" pitchFamily="34" charset="0"/>
              </a:rPr>
              <a:t>If you use a continuous version of Naive Bayes classifier with </a:t>
            </a:r>
            <a:r>
              <a:rPr lang="en-US" b="1">
                <a:solidFill>
                  <a:srgbClr val="00B050"/>
                </a:solidFill>
                <a:latin typeface="Calibri" panose="020F0502020204030204" pitchFamily="34" charset="0"/>
                <a:cs typeface="Calibri" panose="020F0502020204030204" pitchFamily="34" charset="0"/>
              </a:rPr>
              <a:t>class-conditional Normal distributions on the features</a:t>
            </a:r>
            <a:r>
              <a:rPr lang="en-US">
                <a:latin typeface="Calibri" panose="020F0502020204030204" pitchFamily="34" charset="0"/>
                <a:cs typeface="Calibri" panose="020F0502020204030204" pitchFamily="34" charset="0"/>
              </a:rPr>
              <a:t>, you could separate the concentric red and blue classes below.</a:t>
            </a:r>
          </a:p>
        </p:txBody>
      </p:sp>
    </p:spTree>
    <p:extLst>
      <p:ext uri="{BB962C8B-B14F-4D97-AF65-F5344CB8AC3E}">
        <p14:creationId xmlns:p14="http://schemas.microsoft.com/office/powerpoint/2010/main" val="38534378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18" name="Google Shape;107;p14">
            <a:extLst>
              <a:ext uri="{FF2B5EF4-FFF2-40B4-BE49-F238E27FC236}">
                <a16:creationId xmlns:a16="http://schemas.microsoft.com/office/drawing/2014/main" id="{C2992640-6531-5D46-B219-A020079806DB}"/>
              </a:ext>
            </a:extLst>
          </p:cNvPr>
          <p:cNvSpPr txBox="1"/>
          <p:nvPr/>
        </p:nvSpPr>
        <p:spPr>
          <a:xfrm>
            <a:off x="91343" y="40387"/>
            <a:ext cx="5475068" cy="1137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tx1"/>
                </a:solidFill>
                <a:latin typeface="Calibri" panose="020F0502020204030204" pitchFamily="34" charset="0"/>
                <a:cs typeface="Calibri" panose="020F0502020204030204" pitchFamily="34" charset="0"/>
                <a:sym typeface="Calibri"/>
              </a:rPr>
              <a:t>Bayesian network  </a:t>
            </a:r>
            <a:br>
              <a:rPr lang="en-US" sz="2800" b="1" dirty="0">
                <a:solidFill>
                  <a:schemeClr val="tx1"/>
                </a:solidFill>
                <a:latin typeface="Calibri" panose="020F0502020204030204" pitchFamily="34" charset="0"/>
                <a:cs typeface="Calibri" panose="020F0502020204030204" pitchFamily="34" charset="0"/>
                <a:sym typeface="Calibri"/>
              </a:rPr>
            </a:br>
            <a:r>
              <a:rPr lang="en-US" sz="1800" dirty="0">
                <a:solidFill>
                  <a:schemeClr val="dk1"/>
                </a:solidFill>
                <a:latin typeface="Calibri"/>
                <a:cs typeface="Calibri"/>
                <a:sym typeface="Calibri"/>
              </a:rPr>
              <a:t>( a.k.a. Bayes network, belief network, Bayes(</a:t>
            </a:r>
            <a:r>
              <a:rPr lang="en-US" sz="1800" dirty="0" err="1">
                <a:solidFill>
                  <a:schemeClr val="dk1"/>
                </a:solidFill>
                <a:latin typeface="Calibri"/>
                <a:cs typeface="Calibri"/>
                <a:sym typeface="Calibri"/>
              </a:rPr>
              <a:t>ian</a:t>
            </a:r>
            <a:r>
              <a:rPr lang="en-US" sz="1800" dirty="0">
                <a:solidFill>
                  <a:schemeClr val="dk1"/>
                </a:solidFill>
                <a:latin typeface="Calibri"/>
                <a:cs typeface="Calibri"/>
                <a:sym typeface="Calibri"/>
              </a:rPr>
              <a:t>) model </a:t>
            </a:r>
          </a:p>
          <a:p>
            <a:pPr marL="0" marR="0" lvl="0" indent="0" algn="l" rtl="0">
              <a:spcBef>
                <a:spcPts val="0"/>
              </a:spcBef>
              <a:spcAft>
                <a:spcPts val="0"/>
              </a:spcAft>
              <a:buNone/>
            </a:pPr>
            <a:r>
              <a:rPr lang="en-US" sz="1800" dirty="0">
                <a:solidFill>
                  <a:schemeClr val="dk1"/>
                </a:solidFill>
                <a:latin typeface="Calibri"/>
                <a:cs typeface="Calibri"/>
                <a:sym typeface="Calibri"/>
              </a:rPr>
              <a:t>  or probabilistic directed acyclic graphical model )</a:t>
            </a:r>
            <a:r>
              <a:rPr lang="en-US" sz="1800" dirty="0">
                <a:solidFill>
                  <a:schemeClr val="dk1"/>
                </a:solidFill>
                <a:latin typeface="Calibri"/>
                <a:ea typeface="Calibri"/>
                <a:cs typeface="Calibri"/>
                <a:sym typeface="Calibri"/>
              </a:rPr>
              <a:t> </a:t>
            </a:r>
          </a:p>
        </p:txBody>
      </p:sp>
      <p:pic>
        <p:nvPicPr>
          <p:cNvPr id="19" name="Google Shape;114;p14">
            <a:extLst>
              <a:ext uri="{FF2B5EF4-FFF2-40B4-BE49-F238E27FC236}">
                <a16:creationId xmlns:a16="http://schemas.microsoft.com/office/drawing/2014/main" id="{6CEB8B6B-5D31-D04D-8340-CFFC67C74C7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261292" y="190507"/>
            <a:ext cx="1715986" cy="1996320"/>
          </a:xfrm>
          <a:prstGeom prst="rect">
            <a:avLst/>
          </a:prstGeom>
          <a:noFill/>
          <a:ln>
            <a:noFill/>
          </a:ln>
        </p:spPr>
      </p:pic>
      <p:pic>
        <p:nvPicPr>
          <p:cNvPr id="1026" name="Picture 2" descr="A name for layered directed graph as in a fully-connected neural network -  Mathematics Stack Exchange">
            <a:extLst>
              <a:ext uri="{FF2B5EF4-FFF2-40B4-BE49-F238E27FC236}">
                <a16:creationId xmlns:a16="http://schemas.microsoft.com/office/drawing/2014/main" id="{9F27D678-C094-7546-8A93-B3B6A7DC683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21286" y="3737187"/>
            <a:ext cx="4388069" cy="223458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7;p14">
            <a:extLst>
              <a:ext uri="{FF2B5EF4-FFF2-40B4-BE49-F238E27FC236}">
                <a16:creationId xmlns:a16="http://schemas.microsoft.com/office/drawing/2014/main" id="{341F2A09-BD6A-6E40-B245-BD73EC20CC51}"/>
              </a:ext>
            </a:extLst>
          </p:cNvPr>
          <p:cNvSpPr txBox="1"/>
          <p:nvPr/>
        </p:nvSpPr>
        <p:spPr>
          <a:xfrm>
            <a:off x="91343" y="1416738"/>
            <a:ext cx="5383627" cy="738623"/>
          </a:xfrm>
          <a:prstGeom prst="rect">
            <a:avLst/>
          </a:prstGeom>
          <a:solidFill>
            <a:schemeClr val="accent4">
              <a:lumMod val="20000"/>
              <a:lumOff val="80000"/>
            </a:schemeClr>
          </a:solidFill>
          <a:ln>
            <a:solidFill>
              <a:srgbClr val="FF0000"/>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b="1" dirty="0">
                <a:solidFill>
                  <a:schemeClr val="accent1"/>
                </a:solidFill>
                <a:latin typeface="Calibri" panose="020F0502020204030204" pitchFamily="34" charset="0"/>
                <a:cs typeface="Calibri" panose="020F0502020204030204" pitchFamily="34" charset="0"/>
                <a:sym typeface="Calibri"/>
              </a:rPr>
              <a:t>Bayesian network </a:t>
            </a:r>
            <a:r>
              <a:rPr lang="en-US" dirty="0">
                <a:solidFill>
                  <a:schemeClr val="dk1"/>
                </a:solidFill>
                <a:latin typeface="Calibri"/>
                <a:ea typeface="Calibri"/>
                <a:cs typeface="Calibri"/>
                <a:sym typeface="Calibri"/>
              </a:rPr>
              <a:t>is a probabilistic graphical model (a type of statistical model) that represents a set of random variables and their conditional dependencies via a directed acyclic graph (DAG). </a:t>
            </a:r>
          </a:p>
        </p:txBody>
      </p:sp>
      <p:sp>
        <p:nvSpPr>
          <p:cNvPr id="7" name="Google Shape;107;p14">
            <a:extLst>
              <a:ext uri="{FF2B5EF4-FFF2-40B4-BE49-F238E27FC236}">
                <a16:creationId xmlns:a16="http://schemas.microsoft.com/office/drawing/2014/main" id="{4CCE08F0-3501-EE45-BB4D-DD3F87E80562}"/>
              </a:ext>
            </a:extLst>
          </p:cNvPr>
          <p:cNvSpPr txBox="1"/>
          <p:nvPr/>
        </p:nvSpPr>
        <p:spPr>
          <a:xfrm>
            <a:off x="91342" y="2423668"/>
            <a:ext cx="6004658"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Example: </a:t>
            </a:r>
          </a:p>
          <a:p>
            <a:pPr lvl="0"/>
            <a:r>
              <a:rPr lang="en-US" b="1" dirty="0">
                <a:solidFill>
                  <a:srgbClr val="00B050"/>
                </a:solidFill>
                <a:latin typeface="Calibri"/>
                <a:ea typeface="Calibri"/>
                <a:cs typeface="Calibri"/>
                <a:sym typeface="Calibri"/>
              </a:rPr>
              <a:t>RBM</a:t>
            </a:r>
            <a:r>
              <a:rPr lang="en-US" dirty="0">
                <a:solidFill>
                  <a:schemeClr val="dk1"/>
                </a:solidFill>
                <a:latin typeface="Calibri"/>
                <a:ea typeface="Calibri"/>
                <a:cs typeface="Calibri"/>
                <a:sym typeface="Calibri"/>
              </a:rPr>
              <a:t> (</a:t>
            </a:r>
            <a:r>
              <a:rPr lang="en-US" b="1" dirty="0">
                <a:solidFill>
                  <a:srgbClr val="00B050"/>
                </a:solidFill>
                <a:latin typeface="Calibri"/>
                <a:ea typeface="Calibri"/>
                <a:cs typeface="Calibri"/>
                <a:sym typeface="Calibri"/>
              </a:rPr>
              <a:t>Restricted Boltzmann Machine</a:t>
            </a:r>
            <a:r>
              <a:rPr lang="en-US" dirty="0">
                <a:solidFill>
                  <a:schemeClr val="dk1"/>
                </a:solidFill>
                <a:latin typeface="Calibri"/>
                <a:ea typeface="Calibri"/>
                <a:cs typeface="Calibri"/>
                <a:sym typeface="Calibri"/>
              </a:rPr>
              <a:t>) is a two-layered artificial neural network</a:t>
            </a:r>
          </a:p>
          <a:p>
            <a:pPr lvl="0"/>
            <a:endParaRPr lang="en-US" dirty="0">
              <a:solidFill>
                <a:schemeClr val="dk1"/>
              </a:solidFill>
              <a:latin typeface="Calibri"/>
              <a:ea typeface="Calibri"/>
              <a:cs typeface="Calibri"/>
              <a:sym typeface="Calibri"/>
            </a:endParaRPr>
          </a:p>
          <a:p>
            <a:pPr lvl="0"/>
            <a:r>
              <a:rPr lang="en-US" b="1" dirty="0">
                <a:solidFill>
                  <a:srgbClr val="0070C0"/>
                </a:solidFill>
                <a:latin typeface="Calibri"/>
                <a:ea typeface="Calibri"/>
                <a:cs typeface="Calibri"/>
                <a:sym typeface="Calibri"/>
              </a:rPr>
              <a:t>Deep Belief Network </a:t>
            </a:r>
            <a:r>
              <a:rPr lang="en-US" dirty="0">
                <a:solidFill>
                  <a:schemeClr val="dk1"/>
                </a:solidFill>
                <a:latin typeface="Calibri"/>
                <a:ea typeface="Calibri"/>
                <a:cs typeface="Calibri"/>
                <a:sym typeface="Calibri"/>
              </a:rPr>
              <a:t>- made of layers of </a:t>
            </a:r>
            <a:r>
              <a:rPr lang="en-US" b="1" dirty="0">
                <a:solidFill>
                  <a:srgbClr val="00B050"/>
                </a:solidFill>
                <a:latin typeface="Calibri"/>
                <a:ea typeface="Calibri"/>
                <a:cs typeface="Calibri"/>
                <a:sym typeface="Calibri"/>
              </a:rPr>
              <a:t>RBMs</a:t>
            </a:r>
            <a:r>
              <a:rPr lang="en-US" dirty="0">
                <a:solidFill>
                  <a:schemeClr val="dk1"/>
                </a:solidFill>
                <a:latin typeface="Calibri"/>
                <a:ea typeface="Calibri"/>
                <a:cs typeface="Calibri"/>
                <a:sym typeface="Calibri"/>
              </a:rPr>
              <a:t>, </a:t>
            </a:r>
          </a:p>
          <a:p>
            <a:pPr lvl="0"/>
            <a:r>
              <a:rPr lang="en-US" dirty="0">
                <a:solidFill>
                  <a:schemeClr val="dk1"/>
                </a:solidFill>
                <a:latin typeface="Calibri"/>
                <a:ea typeface="Calibri"/>
                <a:cs typeface="Calibri"/>
                <a:sym typeface="Calibri"/>
              </a:rPr>
              <a:t>each next layer (“B”) is trained on top of the previous layer (“A”)</a:t>
            </a:r>
          </a:p>
        </p:txBody>
      </p:sp>
      <p:pic>
        <p:nvPicPr>
          <p:cNvPr id="3" name="Picture 2">
            <a:extLst>
              <a:ext uri="{FF2B5EF4-FFF2-40B4-BE49-F238E27FC236}">
                <a16:creationId xmlns:a16="http://schemas.microsoft.com/office/drawing/2014/main" id="{221CF74C-2765-1A49-9DE4-312EA056AB8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476501" y="4071018"/>
            <a:ext cx="1123506" cy="1412016"/>
          </a:xfrm>
          <a:prstGeom prst="rect">
            <a:avLst/>
          </a:prstGeom>
        </p:spPr>
      </p:pic>
      <p:pic>
        <p:nvPicPr>
          <p:cNvPr id="4" name="Picture 3">
            <a:extLst>
              <a:ext uri="{FF2B5EF4-FFF2-40B4-BE49-F238E27FC236}">
                <a16:creationId xmlns:a16="http://schemas.microsoft.com/office/drawing/2014/main" id="{F3F0E989-24F4-954F-8654-A11FAA84E87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70314" y="4041266"/>
            <a:ext cx="1253671" cy="1417842"/>
          </a:xfrm>
          <a:prstGeom prst="rect">
            <a:avLst/>
          </a:prstGeom>
        </p:spPr>
      </p:pic>
      <p:sp>
        <p:nvSpPr>
          <p:cNvPr id="10" name="Google Shape;107;p14">
            <a:extLst>
              <a:ext uri="{FF2B5EF4-FFF2-40B4-BE49-F238E27FC236}">
                <a16:creationId xmlns:a16="http://schemas.microsoft.com/office/drawing/2014/main" id="{BBAA03BF-9CD1-2742-8F30-65CF844C9AE9}"/>
              </a:ext>
            </a:extLst>
          </p:cNvPr>
          <p:cNvSpPr txBox="1"/>
          <p:nvPr/>
        </p:nvSpPr>
        <p:spPr>
          <a:xfrm>
            <a:off x="183869" y="5485948"/>
            <a:ext cx="4010941" cy="954067"/>
          </a:xfrm>
          <a:prstGeom prst="rect">
            <a:avLst/>
          </a:prstGeom>
          <a:noFill/>
          <a:ln>
            <a:noFill/>
          </a:ln>
        </p:spPr>
        <p:txBody>
          <a:bodyPr spcFirstLastPara="1" wrap="square" lIns="91425" tIns="45700" rIns="91425" bIns="45700" anchor="t" anchorCtr="0">
            <a:spAutoFit/>
          </a:bodyPr>
          <a:lstStyle/>
          <a:p>
            <a:pPr lvl="0"/>
            <a:r>
              <a:rPr lang="en-US" dirty="0">
                <a:solidFill>
                  <a:schemeClr val="dk1"/>
                </a:solidFill>
                <a:latin typeface="Calibri"/>
                <a:cs typeface="Calibri"/>
              </a:rPr>
              <a:t>Geoffrey Hinton &amp; Ruslan </a:t>
            </a:r>
            <a:r>
              <a:rPr lang="en-US" dirty="0" err="1">
                <a:solidFill>
                  <a:schemeClr val="dk1"/>
                </a:solidFill>
                <a:latin typeface="Calibri"/>
                <a:cs typeface="Calibri"/>
              </a:rPr>
              <a:t>Salakhutdinov</a:t>
            </a:r>
            <a:r>
              <a:rPr lang="en-US" dirty="0">
                <a:solidFill>
                  <a:schemeClr val="dk1"/>
                </a:solidFill>
                <a:latin typeface="Calibri"/>
                <a:cs typeface="Calibri"/>
              </a:rPr>
              <a:t> (2006). </a:t>
            </a:r>
          </a:p>
          <a:p>
            <a:pPr lvl="0"/>
            <a:r>
              <a:rPr lang="en-US" dirty="0">
                <a:solidFill>
                  <a:schemeClr val="dk1"/>
                </a:solidFill>
                <a:latin typeface="Calibri"/>
                <a:cs typeface="Calibri"/>
              </a:rPr>
              <a:t>Reducing the dimensionality of data with neural networks. Science, 313, 504 – 507.</a:t>
            </a:r>
          </a:p>
          <a:p>
            <a:pPr lvl="0"/>
            <a:r>
              <a:rPr lang="en-US" dirty="0">
                <a:solidFill>
                  <a:schemeClr val="dk1"/>
                </a:solidFill>
                <a:latin typeface="Calibri"/>
                <a:cs typeface="Calibri"/>
                <a:sym typeface="Calibri"/>
              </a:rPr>
              <a:t> - </a:t>
            </a:r>
            <a:r>
              <a:rPr lang="en-US" dirty="0">
                <a:solidFill>
                  <a:schemeClr val="dk1"/>
                </a:solidFill>
                <a:latin typeface="Calibri"/>
                <a:cs typeface="Calibri"/>
                <a:sym typeface="Calibri"/>
                <a:hlinkClick r:id="rId7"/>
              </a:rPr>
              <a:t>https://www.cs.toronto.edu/~hinton/science.pdf</a:t>
            </a:r>
            <a:r>
              <a:rPr lang="en-US" dirty="0">
                <a:solidFill>
                  <a:schemeClr val="dk1"/>
                </a:solidFill>
                <a:latin typeface="Calibri"/>
                <a:cs typeface="Calibri"/>
                <a:sym typeface="Calibri"/>
              </a:rPr>
              <a:t> </a:t>
            </a:r>
          </a:p>
        </p:txBody>
      </p:sp>
      <p:sp>
        <p:nvSpPr>
          <p:cNvPr id="6" name="TextBox 5">
            <a:extLst>
              <a:ext uri="{FF2B5EF4-FFF2-40B4-BE49-F238E27FC236}">
                <a16:creationId xmlns:a16="http://schemas.microsoft.com/office/drawing/2014/main" id="{AC6499AC-2623-244C-B653-E3602A825F7E}"/>
              </a:ext>
            </a:extLst>
          </p:cNvPr>
          <p:cNvSpPr txBox="1"/>
          <p:nvPr/>
        </p:nvSpPr>
        <p:spPr>
          <a:xfrm>
            <a:off x="8118388" y="6098701"/>
            <a:ext cx="2001795" cy="307777"/>
          </a:xfrm>
          <a:prstGeom prst="rect">
            <a:avLst/>
          </a:prstGeom>
          <a:noFill/>
        </p:spPr>
        <p:txBody>
          <a:bodyPr wrap="square" rtlCol="0">
            <a:spAutoFit/>
          </a:bodyPr>
          <a:lstStyle/>
          <a:p>
            <a:r>
              <a:rPr lang="en-US" dirty="0"/>
              <a:t>A Deep Belief Network</a:t>
            </a:r>
          </a:p>
        </p:txBody>
      </p:sp>
      <p:sp>
        <p:nvSpPr>
          <p:cNvPr id="2" name="Right Arrow 1">
            <a:extLst>
              <a:ext uri="{FF2B5EF4-FFF2-40B4-BE49-F238E27FC236}">
                <a16:creationId xmlns:a16="http://schemas.microsoft.com/office/drawing/2014/main" id="{8252D407-5DFF-A09D-99A3-482E986EFEF7}"/>
              </a:ext>
            </a:extLst>
          </p:cNvPr>
          <p:cNvSpPr/>
          <p:nvPr/>
        </p:nvSpPr>
        <p:spPr>
          <a:xfrm rot="1257773">
            <a:off x="5566411" y="3593179"/>
            <a:ext cx="1039341" cy="253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966C0936-AA4E-3BD0-AB5E-1AF088F9D6D3}"/>
              </a:ext>
            </a:extLst>
          </p:cNvPr>
          <p:cNvSpPr txBox="1"/>
          <p:nvPr/>
        </p:nvSpPr>
        <p:spPr>
          <a:xfrm>
            <a:off x="8261292" y="2322652"/>
            <a:ext cx="2001795" cy="307777"/>
          </a:xfrm>
          <a:prstGeom prst="rect">
            <a:avLst/>
          </a:prstGeom>
          <a:noFill/>
        </p:spPr>
        <p:txBody>
          <a:bodyPr wrap="square" rtlCol="0">
            <a:spAutoFit/>
          </a:bodyPr>
          <a:lstStyle/>
          <a:p>
            <a:r>
              <a:rPr lang="en-US" dirty="0"/>
              <a:t>Bayesian Network</a:t>
            </a:r>
          </a:p>
        </p:txBody>
      </p:sp>
    </p:spTree>
    <p:extLst>
      <p:ext uri="{BB962C8B-B14F-4D97-AF65-F5344CB8AC3E}">
        <p14:creationId xmlns:p14="http://schemas.microsoft.com/office/powerpoint/2010/main" val="4205312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17" name="Google Shape;113;p14">
            <a:extLst>
              <a:ext uri="{FF2B5EF4-FFF2-40B4-BE49-F238E27FC236}">
                <a16:creationId xmlns:a16="http://schemas.microsoft.com/office/drawing/2014/main" id="{686E86FA-5888-014D-BB3F-938CE5095920}"/>
              </a:ext>
            </a:extLst>
          </p:cNvPr>
          <p:cNvSpPr txBox="1"/>
          <p:nvPr/>
        </p:nvSpPr>
        <p:spPr>
          <a:xfrm>
            <a:off x="0" y="0"/>
            <a:ext cx="3658586" cy="5511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tx1"/>
                </a:solidFill>
                <a:latin typeface="Calibri" panose="020F0502020204030204" pitchFamily="34" charset="0"/>
                <a:cs typeface="Calibri" panose="020F0502020204030204" pitchFamily="34" charset="0"/>
                <a:sym typeface="Calibri"/>
              </a:rPr>
              <a:t>Bayesian Optimization </a:t>
            </a:r>
            <a:endParaRPr sz="2800" b="1" dirty="0">
              <a:solidFill>
                <a:schemeClr val="tx1"/>
              </a:solidFill>
              <a:latin typeface="Calibri" panose="020F0502020204030204" pitchFamily="34" charset="0"/>
              <a:cs typeface="Calibri" panose="020F0502020204030204" pitchFamily="34" charset="0"/>
              <a:sym typeface="Calibri"/>
            </a:endParaRPr>
          </a:p>
        </p:txBody>
      </p:sp>
      <p:pic>
        <p:nvPicPr>
          <p:cNvPr id="2050" name="Picture 2" descr="Hyperparameter Optimization in Gradient Boosting Packages with Bayesian  Optimization | by Osman Mamun | Towards Data Science">
            <a:extLst>
              <a:ext uri="{FF2B5EF4-FFF2-40B4-BE49-F238E27FC236}">
                <a16:creationId xmlns:a16="http://schemas.microsoft.com/office/drawing/2014/main" id="{EF78F114-FFE9-BC45-8BB7-ED043E81B01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1230" y="53213"/>
            <a:ext cx="5364210" cy="325651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13;p14">
            <a:extLst>
              <a:ext uri="{FF2B5EF4-FFF2-40B4-BE49-F238E27FC236}">
                <a16:creationId xmlns:a16="http://schemas.microsoft.com/office/drawing/2014/main" id="{FC61AB3C-FF8E-7841-94D9-DEA2A67A3658}"/>
              </a:ext>
            </a:extLst>
          </p:cNvPr>
          <p:cNvSpPr txBox="1"/>
          <p:nvPr/>
        </p:nvSpPr>
        <p:spPr>
          <a:xfrm>
            <a:off x="79812" y="677917"/>
            <a:ext cx="5804153" cy="6053317"/>
          </a:xfrm>
          <a:prstGeom prst="rect">
            <a:avLst/>
          </a:prstGeom>
          <a:noFill/>
          <a:ln>
            <a:noFill/>
          </a:ln>
        </p:spPr>
        <p:txBody>
          <a:bodyPr spcFirstLastPara="1" wrap="square" lIns="91425" tIns="45700" rIns="91425" bIns="45700" anchor="t" anchorCtr="0">
            <a:noAutofit/>
          </a:bodyPr>
          <a:lstStyle/>
          <a:p>
            <a:pPr lvl="0"/>
            <a:r>
              <a:rPr lang="en-US" b="1" dirty="0">
                <a:solidFill>
                  <a:srgbClr val="FF0000"/>
                </a:solidFill>
                <a:latin typeface="Calibri"/>
                <a:ea typeface="Calibri"/>
                <a:cs typeface="Calibri"/>
                <a:sym typeface="Calibri"/>
              </a:rPr>
              <a:t>Bayesian Optimization</a:t>
            </a:r>
            <a:r>
              <a:rPr lang="en-US" dirty="0">
                <a:solidFill>
                  <a:schemeClr val="dk1"/>
                </a:solidFill>
                <a:latin typeface="Calibri"/>
                <a:ea typeface="Calibri"/>
                <a:cs typeface="Calibri"/>
                <a:sym typeface="Calibri"/>
              </a:rPr>
              <a:t> is a sequential optimization strategy.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Optimizing a black-box system </a:t>
            </a:r>
            <a:r>
              <a:rPr lang="en-US" b="1" dirty="0">
                <a:solidFill>
                  <a:srgbClr val="00B050"/>
                </a:solidFill>
                <a:latin typeface="Calibri"/>
                <a:ea typeface="Calibri"/>
                <a:cs typeface="Calibri"/>
                <a:sym typeface="Calibri"/>
              </a:rPr>
              <a:t>without calculatin</a:t>
            </a:r>
            <a:r>
              <a:rPr lang="en-US" b="1" dirty="0">
                <a:solidFill>
                  <a:srgbClr val="00B050"/>
                </a:solidFill>
                <a:latin typeface="Calibri"/>
                <a:cs typeface="Calibri"/>
                <a:sym typeface="Calibri"/>
              </a:rPr>
              <a:t>g derivatives</a:t>
            </a:r>
            <a:r>
              <a:rPr lang="en-US" dirty="0">
                <a:solidFill>
                  <a:schemeClr val="dk1"/>
                </a:solidFill>
                <a:latin typeface="Calibri"/>
                <a:cs typeface="Calibri"/>
                <a:sym typeface="Calibri"/>
              </a:rPr>
              <a:t>.</a:t>
            </a:r>
          </a:p>
          <a:p>
            <a:pPr marL="0" marR="0" lvl="0" indent="0" algn="l" rtl="0">
              <a:spcBef>
                <a:spcPts val="0"/>
              </a:spcBef>
              <a:spcAft>
                <a:spcPts val="0"/>
              </a:spcAft>
              <a:buNone/>
            </a:pPr>
            <a:endParaRPr lang="en-US" dirty="0">
              <a:solidFill>
                <a:schemeClr val="dk1"/>
              </a:solidFill>
              <a:latin typeface="Calibri"/>
              <a:cs typeface="Calibri"/>
              <a:sym typeface="Calibri"/>
            </a:endParaRPr>
          </a:p>
          <a:p>
            <a:r>
              <a:rPr lang="en-US" b="1" dirty="0">
                <a:solidFill>
                  <a:srgbClr val="FF0000"/>
                </a:solidFill>
                <a:latin typeface="Calibri"/>
                <a:ea typeface="Calibri"/>
                <a:cs typeface="Calibri"/>
                <a:sym typeface="Calibri"/>
              </a:rPr>
              <a:t>Bayesian Optimization</a:t>
            </a:r>
            <a:r>
              <a:rPr lang="en-US" dirty="0">
                <a:solidFill>
                  <a:schemeClr val="dk1"/>
                </a:solidFill>
                <a:latin typeface="Calibri"/>
                <a:cs typeface="Calibri"/>
              </a:rPr>
              <a:t> is typically used to find  </a:t>
            </a:r>
          </a:p>
          <a:p>
            <a:r>
              <a:rPr lang="en-US" b="1" dirty="0">
                <a:solidFill>
                  <a:srgbClr val="00B050"/>
                </a:solidFill>
                <a:latin typeface="Calibri"/>
                <a:cs typeface="Calibri"/>
              </a:rPr>
              <a:t>optimal hyperparameters for Machine Learning models</a:t>
            </a:r>
            <a:r>
              <a:rPr lang="en-US" dirty="0">
                <a:solidFill>
                  <a:schemeClr val="dk1"/>
                </a:solidFill>
                <a:latin typeface="Calibri"/>
                <a:cs typeface="Calibri"/>
              </a:rPr>
              <a:t> </a:t>
            </a:r>
          </a:p>
          <a:p>
            <a:r>
              <a:rPr lang="en-US" dirty="0">
                <a:solidFill>
                  <a:schemeClr val="dk1"/>
                </a:solidFill>
                <a:latin typeface="Calibri"/>
                <a:cs typeface="Calibri"/>
              </a:rPr>
              <a:t>(it is better than </a:t>
            </a:r>
            <a:r>
              <a:rPr lang="en-US" b="1" dirty="0">
                <a:solidFill>
                  <a:srgbClr val="0070C0"/>
                </a:solidFill>
                <a:latin typeface="Calibri"/>
                <a:cs typeface="Calibri"/>
              </a:rPr>
              <a:t>grid search</a:t>
            </a:r>
            <a:r>
              <a:rPr lang="en-US" dirty="0">
                <a:solidFill>
                  <a:schemeClr val="dk1"/>
                </a:solidFill>
                <a:latin typeface="Calibri"/>
                <a:cs typeface="Calibri"/>
              </a:rPr>
              <a:t> or </a:t>
            </a:r>
            <a:r>
              <a:rPr lang="en-US" b="1" dirty="0">
                <a:solidFill>
                  <a:srgbClr val="0070C0"/>
                </a:solidFill>
                <a:latin typeface="Calibri"/>
                <a:cs typeface="Calibri"/>
              </a:rPr>
              <a:t>random search</a:t>
            </a:r>
            <a:r>
              <a:rPr lang="en-US" dirty="0">
                <a:solidFill>
                  <a:schemeClr val="dk1"/>
                </a:solidFill>
                <a:latin typeface="Calibri"/>
                <a:cs typeface="Calibri"/>
              </a:rPr>
              <a:t>).</a:t>
            </a:r>
          </a:p>
          <a:p>
            <a:pPr marL="0" marR="0" lvl="0" indent="0" algn="l" rtl="0">
              <a:spcBef>
                <a:spcPts val="0"/>
              </a:spcBef>
              <a:spcAft>
                <a:spcPts val="0"/>
              </a:spcAft>
              <a:buNone/>
            </a:pPr>
            <a:endParaRPr lang="en-US" dirty="0">
              <a:solidFill>
                <a:schemeClr val="dk1"/>
              </a:solidFill>
              <a:latin typeface="Calibri"/>
              <a:cs typeface="Calibri"/>
              <a:sym typeface="Calibri"/>
            </a:endParaRPr>
          </a:p>
          <a:p>
            <a:pPr lvl="0"/>
            <a:r>
              <a:rPr lang="en-US" b="1" dirty="0">
                <a:solidFill>
                  <a:srgbClr val="FF0000"/>
                </a:solidFill>
                <a:latin typeface="Calibri"/>
                <a:ea typeface="Calibri"/>
                <a:cs typeface="Calibri"/>
                <a:sym typeface="Calibri"/>
              </a:rPr>
              <a:t>Bayesian Optimization</a:t>
            </a:r>
            <a:r>
              <a:rPr lang="en-US" dirty="0">
                <a:solidFill>
                  <a:schemeClr val="dk1"/>
                </a:solidFill>
                <a:latin typeface="Calibri"/>
                <a:cs typeface="Calibri"/>
                <a:sym typeface="Calibri"/>
              </a:rPr>
              <a:t> works by constructing a posterior distribution of functions (</a:t>
            </a:r>
            <a:r>
              <a:rPr lang="en-US" b="1" dirty="0">
                <a:solidFill>
                  <a:srgbClr val="0070C0"/>
                </a:solidFill>
                <a:latin typeface="Calibri"/>
                <a:cs typeface="Calibri"/>
                <a:sym typeface="Calibri"/>
              </a:rPr>
              <a:t>Gaussian Process</a:t>
            </a:r>
            <a:r>
              <a:rPr lang="en-US" dirty="0">
                <a:solidFill>
                  <a:schemeClr val="dk1"/>
                </a:solidFill>
                <a:latin typeface="Calibri"/>
                <a:cs typeface="Calibri"/>
                <a:sym typeface="Calibri"/>
              </a:rPr>
              <a:t>) that best describes the function you want to optimize. As the number of observations grows, the posterior distribution improves, and the algorithm becomes more certain of which regions in parameter space are worth exploring and which are not.</a:t>
            </a:r>
          </a:p>
          <a:p>
            <a:pPr lvl="0"/>
            <a:endParaRPr lang="en-US" dirty="0">
              <a:solidFill>
                <a:schemeClr val="dk1"/>
              </a:solidFill>
              <a:latin typeface="Calibri"/>
              <a:cs typeface="Calibri"/>
              <a:sym typeface="Calibri"/>
            </a:endParaRPr>
          </a:p>
          <a:p>
            <a:pPr lvl="0"/>
            <a:r>
              <a:rPr lang="en-US" dirty="0">
                <a:solidFill>
                  <a:schemeClr val="dk1"/>
                </a:solidFill>
                <a:latin typeface="Calibri"/>
                <a:cs typeface="Calibri"/>
                <a:sym typeface="Calibri"/>
              </a:rPr>
              <a:t>As you iterate over and over, the algorithm balances its needs of </a:t>
            </a:r>
            <a:r>
              <a:rPr lang="en-US" b="1" dirty="0">
                <a:solidFill>
                  <a:srgbClr val="00B050"/>
                </a:solidFill>
                <a:latin typeface="Calibri"/>
                <a:cs typeface="Calibri"/>
                <a:sym typeface="Calibri"/>
              </a:rPr>
              <a:t>exploration and exploitation</a:t>
            </a:r>
            <a:r>
              <a:rPr lang="en-US" dirty="0">
                <a:solidFill>
                  <a:schemeClr val="dk1"/>
                </a:solidFill>
                <a:latin typeface="Calibri"/>
                <a:cs typeface="Calibri"/>
                <a:sym typeface="Calibri"/>
              </a:rPr>
              <a:t> taking into account what it knows about the target function. At each step a </a:t>
            </a:r>
            <a:r>
              <a:rPr lang="en-US" b="1" dirty="0">
                <a:solidFill>
                  <a:srgbClr val="0070C0"/>
                </a:solidFill>
                <a:latin typeface="Calibri"/>
                <a:cs typeface="Calibri"/>
                <a:sym typeface="Calibri"/>
              </a:rPr>
              <a:t>Gaussian Process</a:t>
            </a:r>
            <a:r>
              <a:rPr lang="en-US" dirty="0">
                <a:solidFill>
                  <a:schemeClr val="dk1"/>
                </a:solidFill>
                <a:latin typeface="Calibri"/>
                <a:cs typeface="Calibri"/>
                <a:sym typeface="Calibri"/>
              </a:rPr>
              <a:t> is fitted to the known samples (points previously explored), and the posterior distribution, combined with a exploration strategy are used to determine </a:t>
            </a:r>
            <a:r>
              <a:rPr lang="en-US" b="1" dirty="0">
                <a:solidFill>
                  <a:srgbClr val="0070C0"/>
                </a:solidFill>
                <a:latin typeface="Calibri"/>
                <a:cs typeface="Calibri"/>
                <a:sym typeface="Calibri"/>
              </a:rPr>
              <a:t>the next point that should be explored</a:t>
            </a:r>
            <a:r>
              <a:rPr lang="en-US" dirty="0">
                <a:solidFill>
                  <a:schemeClr val="dk1"/>
                </a:solidFill>
                <a:latin typeface="Calibri"/>
                <a:cs typeface="Calibri"/>
                <a:sym typeface="Calibri"/>
              </a:rPr>
              <a:t>.</a:t>
            </a:r>
          </a:p>
          <a:p>
            <a:pPr lvl="0"/>
            <a:endParaRPr lang="en-US" dirty="0">
              <a:solidFill>
                <a:schemeClr val="dk1"/>
              </a:solidFill>
              <a:latin typeface="Calibri"/>
              <a:cs typeface="Calibri"/>
              <a:sym typeface="Calibri"/>
            </a:endParaRPr>
          </a:p>
          <a:p>
            <a:pPr lvl="0"/>
            <a:r>
              <a:rPr lang="en-US" dirty="0">
                <a:solidFill>
                  <a:schemeClr val="dk1"/>
                </a:solidFill>
                <a:latin typeface="Calibri"/>
                <a:cs typeface="Calibri"/>
                <a:sym typeface="Calibri"/>
              </a:rPr>
              <a:t>This process is designed to minimize the number of steps required to find a combination of parameters that are close to the optimal combination.</a:t>
            </a:r>
          </a:p>
          <a:p>
            <a:pPr lvl="0"/>
            <a:endParaRPr lang="en-US" dirty="0">
              <a:solidFill>
                <a:schemeClr val="dk1"/>
              </a:solidFill>
              <a:latin typeface="Calibri"/>
              <a:cs typeface="Calibri"/>
            </a:endParaRPr>
          </a:p>
          <a:p>
            <a:pPr lvl="0"/>
            <a:r>
              <a:rPr lang="en-US" dirty="0">
                <a:solidFill>
                  <a:schemeClr val="dk1"/>
                </a:solidFill>
                <a:latin typeface="Calibri"/>
                <a:cs typeface="Calibri"/>
              </a:rPr>
              <a:t>Example:</a:t>
            </a:r>
          </a:p>
          <a:p>
            <a:pPr marL="285750" lvl="0" indent="-285750">
              <a:buFont typeface="Arial" panose="020B0604020202020204" pitchFamily="34" charset="0"/>
              <a:buChar char="•"/>
            </a:pPr>
            <a:r>
              <a:rPr lang="en-US" dirty="0">
                <a:solidFill>
                  <a:schemeClr val="dk1"/>
                </a:solidFill>
                <a:latin typeface="Calibri"/>
                <a:cs typeface="Calibri"/>
                <a:hlinkClick r:id="rId4"/>
              </a:rPr>
              <a:t>https://towardsdatascience.com/hyperparameter-optimization-in-gradient-boosting-packages-with-bayesian-optimization-aaf1b27e7b90</a:t>
            </a:r>
            <a:r>
              <a:rPr lang="en-US" dirty="0">
                <a:solidFill>
                  <a:schemeClr val="dk1"/>
                </a:solidFill>
                <a:latin typeface="Calibri"/>
                <a:cs typeface="Calibri"/>
              </a:rPr>
              <a:t> </a:t>
            </a:r>
          </a:p>
          <a:p>
            <a:pPr lvl="0"/>
            <a:endParaRPr lang="en-US" dirty="0">
              <a:solidFill>
                <a:schemeClr val="dk1"/>
              </a:solidFill>
              <a:latin typeface="Calibri"/>
              <a:cs typeface="Calibri"/>
            </a:endParaRPr>
          </a:p>
          <a:p>
            <a:pPr marL="285750" lvl="0" indent="-285750">
              <a:buFont typeface="Arial" panose="020B0604020202020204" pitchFamily="34" charset="0"/>
              <a:buChar char="•"/>
            </a:pPr>
            <a:r>
              <a:rPr lang="en-US" dirty="0">
                <a:solidFill>
                  <a:schemeClr val="dk1"/>
                </a:solidFill>
                <a:latin typeface="Calibri"/>
                <a:cs typeface="Calibri"/>
                <a:hlinkClick r:id="rId5"/>
              </a:rPr>
              <a:t>https://github.com/fmfn/BayesianOptimization</a:t>
            </a:r>
            <a:r>
              <a:rPr lang="en-US" dirty="0">
                <a:solidFill>
                  <a:schemeClr val="dk1"/>
                </a:solidFill>
                <a:latin typeface="Calibri"/>
                <a:cs typeface="Calibri"/>
              </a:rPr>
              <a:t> </a:t>
            </a:r>
            <a:endParaRPr dirty="0">
              <a:solidFill>
                <a:schemeClr val="dk1"/>
              </a:solidFill>
              <a:latin typeface="Calibri"/>
              <a:cs typeface="Calibri"/>
            </a:endParaRPr>
          </a:p>
        </p:txBody>
      </p:sp>
      <p:sp>
        <p:nvSpPr>
          <p:cNvPr id="2" name="TextBox 1">
            <a:extLst>
              <a:ext uri="{FF2B5EF4-FFF2-40B4-BE49-F238E27FC236}">
                <a16:creationId xmlns:a16="http://schemas.microsoft.com/office/drawing/2014/main" id="{BB66F01F-0498-204C-B082-40A9BFF950D5}"/>
              </a:ext>
            </a:extLst>
          </p:cNvPr>
          <p:cNvSpPr txBox="1"/>
          <p:nvPr/>
        </p:nvSpPr>
        <p:spPr>
          <a:xfrm>
            <a:off x="6308037" y="3497460"/>
            <a:ext cx="5870711" cy="3108543"/>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Note:</a:t>
            </a:r>
          </a:p>
          <a:p>
            <a:pPr marL="285750" indent="-285750">
              <a:buFont typeface="Arial" panose="020B0604020202020204" pitchFamily="34" charset="0"/>
              <a:buChar char="•"/>
            </a:pPr>
            <a:r>
              <a:rPr lang="en-US" b="1" dirty="0">
                <a:solidFill>
                  <a:srgbClr val="0070C0"/>
                </a:solidFill>
                <a:latin typeface="Calibri" panose="020F0502020204030204" pitchFamily="34" charset="0"/>
                <a:cs typeface="Calibri" panose="020F0502020204030204" pitchFamily="34" charset="0"/>
              </a:rPr>
              <a:t>Gaussian Process</a:t>
            </a:r>
            <a:r>
              <a:rPr lang="en-US" dirty="0">
                <a:latin typeface="Calibri" panose="020F0502020204030204" pitchFamily="34" charset="0"/>
                <a:cs typeface="Calibri" panose="020F0502020204030204" pitchFamily="34" charset="0"/>
              </a:rPr>
              <a:t> is a stochastic process (a collection of random variables indexed by time or space), such that every finite collection of those random variables has a multivariate normal distribution.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 machine-learning algorithm that involves a </a:t>
            </a:r>
            <a:r>
              <a:rPr lang="en-US" b="1" dirty="0">
                <a:solidFill>
                  <a:srgbClr val="0070C0"/>
                </a:solidFill>
                <a:latin typeface="Calibri" panose="020F0502020204030204" pitchFamily="34" charset="0"/>
                <a:cs typeface="Calibri" panose="020F0502020204030204" pitchFamily="34" charset="0"/>
              </a:rPr>
              <a:t>Gaussian Process</a:t>
            </a:r>
            <a:r>
              <a:rPr lang="en-US" dirty="0">
                <a:latin typeface="Calibri" panose="020F0502020204030204" pitchFamily="34" charset="0"/>
                <a:cs typeface="Calibri" panose="020F0502020204030204" pitchFamily="34" charset="0"/>
              </a:rPr>
              <a:t> uses </a:t>
            </a:r>
            <a:r>
              <a:rPr lang="en-US" b="1" dirty="0">
                <a:solidFill>
                  <a:srgbClr val="00B050"/>
                </a:solidFill>
                <a:latin typeface="Calibri" panose="020F0502020204030204" pitchFamily="34" charset="0"/>
                <a:cs typeface="Calibri" panose="020F0502020204030204" pitchFamily="34" charset="0"/>
              </a:rPr>
              <a:t>lazy learning</a:t>
            </a:r>
            <a:r>
              <a:rPr lang="en-US" dirty="0">
                <a:latin typeface="Calibri" panose="020F0502020204030204" pitchFamily="34" charset="0"/>
                <a:cs typeface="Calibri" panose="020F0502020204030204" pitchFamily="34" charset="0"/>
              </a:rPr>
              <a:t> and a </a:t>
            </a:r>
            <a:r>
              <a:rPr lang="en-US" b="1" dirty="0">
                <a:solidFill>
                  <a:srgbClr val="00B050"/>
                </a:solidFill>
                <a:latin typeface="Calibri" panose="020F0502020204030204" pitchFamily="34" charset="0"/>
                <a:cs typeface="Calibri" panose="020F0502020204030204" pitchFamily="34" charset="0"/>
              </a:rPr>
              <a:t>measure of the similarity between points</a:t>
            </a:r>
            <a:r>
              <a:rPr lang="en-US" dirty="0">
                <a:latin typeface="Calibri" panose="020F0502020204030204" pitchFamily="34" charset="0"/>
                <a:cs typeface="Calibri" panose="020F0502020204030204" pitchFamily="34" charset="0"/>
              </a:rPr>
              <a:t> (the kernel function) to predict the value for an unseen point from training data.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prediction is not just an estimate for that point, but also has </a:t>
            </a:r>
            <a:r>
              <a:rPr lang="en-US" b="1" dirty="0">
                <a:solidFill>
                  <a:srgbClr val="00B050"/>
                </a:solidFill>
                <a:latin typeface="Calibri" panose="020F0502020204030204" pitchFamily="34" charset="0"/>
                <a:cs typeface="Calibri" panose="020F0502020204030204" pitchFamily="34" charset="0"/>
              </a:rPr>
              <a:t>uncertainty information</a:t>
            </a:r>
            <a:r>
              <a:rPr lang="en-US" dirty="0">
                <a:latin typeface="Calibri" panose="020F0502020204030204" pitchFamily="34" charset="0"/>
                <a:cs typeface="Calibri" panose="020F0502020204030204" pitchFamily="34" charset="0"/>
              </a:rPr>
              <a:t> (it is a Gaussian distribution).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In practice GP models are often evaluated on a grid using maximum likelihood and calculating multivariate Gaussian density using  approximation methods to speed up calculations.</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Good 2-min explanation of Gaussian Process: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6"/>
              </a:rPr>
              <a:t>https://www.youtube.com/watch?v=mqOdIYxxNCs</a:t>
            </a: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21489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37572"/>
            <a:ext cx="3607496" cy="954107"/>
          </a:xfrm>
          <a:prstGeom prst="rect">
            <a:avLst/>
          </a:prstGeom>
          <a:noFill/>
        </p:spPr>
        <p:txBody>
          <a:bodyPr wrap="square" rtlCol="0">
            <a:spAutoFit/>
          </a:bodyPr>
          <a:lstStyle/>
          <a:p>
            <a:r>
              <a:rPr lang="en-US" sz="2800" b="1" dirty="0">
                <a:solidFill>
                  <a:schemeClr val="tx1"/>
                </a:solidFill>
                <a:latin typeface="Calibri" panose="020F0502020204030204" pitchFamily="34" charset="0"/>
                <a:cs typeface="Calibri" panose="020F0502020204030204" pitchFamily="34" charset="0"/>
              </a:rPr>
              <a:t>Bayesian Inference</a:t>
            </a:r>
          </a:p>
          <a:p>
            <a:r>
              <a:rPr lang="en-US" sz="2800" b="1" dirty="0">
                <a:solidFill>
                  <a:schemeClr val="tx1"/>
                </a:solidFill>
                <a:latin typeface="Calibri" panose="020F0502020204030204" pitchFamily="34" charset="0"/>
                <a:cs typeface="Calibri" panose="020F0502020204030204" pitchFamily="34" charset="0"/>
              </a:rPr>
              <a:t>Bayesian Estimation</a:t>
            </a:r>
          </a:p>
        </p:txBody>
      </p:sp>
      <p:sp>
        <p:nvSpPr>
          <p:cNvPr id="3" name="TextBox 2">
            <a:extLst>
              <a:ext uri="{FF2B5EF4-FFF2-40B4-BE49-F238E27FC236}">
                <a16:creationId xmlns:a16="http://schemas.microsoft.com/office/drawing/2014/main" id="{1B04CBF4-4519-044C-8F82-2F79F39C8DAC}"/>
              </a:ext>
            </a:extLst>
          </p:cNvPr>
          <p:cNvSpPr txBox="1"/>
          <p:nvPr/>
        </p:nvSpPr>
        <p:spPr>
          <a:xfrm>
            <a:off x="3607496" y="5834758"/>
            <a:ext cx="7298871" cy="861774"/>
          </a:xfrm>
          <a:prstGeom prst="rect">
            <a:avLst/>
          </a:prstGeom>
          <a:noFill/>
        </p:spPr>
        <p:txBody>
          <a:bodyPr wrap="square" rtlCol="0">
            <a:spAutoFit/>
          </a:bodyPr>
          <a:lstStyle/>
          <a:p>
            <a:pPr marL="285750" indent="-285750">
              <a:buFont typeface="Arial" panose="020B0604020202020204" pitchFamily="34" charset="0"/>
              <a:buChar char="•"/>
            </a:pPr>
            <a:r>
              <a:rPr lang="en-US" sz="1000" dirty="0">
                <a:latin typeface="Calibri" panose="020F0502020204030204" pitchFamily="34" charset="0"/>
                <a:cs typeface="Calibri" panose="020F0502020204030204" pitchFamily="34" charset="0"/>
                <a:hlinkClick r:id="rId2"/>
              </a:rPr>
              <a:t>https://en.wikipedia.org/wiki/Bayesian_inference</a:t>
            </a:r>
            <a:r>
              <a:rPr lang="en-US" sz="10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000" dirty="0">
                <a:latin typeface="Calibri" panose="020F0502020204030204" pitchFamily="34" charset="0"/>
                <a:cs typeface="Calibri" panose="020F0502020204030204" pitchFamily="34" charset="0"/>
                <a:hlinkClick r:id="rId3"/>
              </a:rPr>
              <a:t>https://towardsdatascience.com/probability-concepts-explained-bayesian-inference-for-parameter-estimation-90e8930e5348</a:t>
            </a:r>
            <a:r>
              <a:rPr lang="en-US" sz="10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000" dirty="0">
                <a:latin typeface="Calibri" panose="020F0502020204030204" pitchFamily="34" charset="0"/>
                <a:cs typeface="Calibri" panose="020F0502020204030204" pitchFamily="34" charset="0"/>
                <a:hlinkClick r:id="rId4"/>
              </a:rPr>
              <a:t>https://www.probabilitycourse.com/chapter9/9_1_0_bayesian_inference.php</a:t>
            </a:r>
            <a:r>
              <a:rPr lang="en-US" sz="10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000" dirty="0">
                <a:latin typeface="Calibri" panose="020F0502020204030204" pitchFamily="34" charset="0"/>
                <a:cs typeface="Calibri" panose="020F0502020204030204" pitchFamily="34" charset="0"/>
                <a:hlinkClick r:id="rId5"/>
              </a:rPr>
              <a:t>http://christianherta.de/lehre/dataScience/bayesian/introduction_into_bayesian_inference_with_pymc.slides.php</a:t>
            </a:r>
            <a:r>
              <a:rPr lang="en-US" sz="10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000" dirty="0">
                <a:latin typeface="Calibri" panose="020F0502020204030204" pitchFamily="34" charset="0"/>
                <a:cs typeface="Calibri" panose="020F0502020204030204" pitchFamily="34" charset="0"/>
              </a:rPr>
              <a:t>--</a:t>
            </a:r>
          </a:p>
        </p:txBody>
      </p:sp>
      <p:pic>
        <p:nvPicPr>
          <p:cNvPr id="1026" name="Picture 2" descr="Example of Bayesian inference with a prior distribution, a posterior... |  Download Scientific Diagram">
            <a:extLst>
              <a:ext uri="{FF2B5EF4-FFF2-40B4-BE49-F238E27FC236}">
                <a16:creationId xmlns:a16="http://schemas.microsoft.com/office/drawing/2014/main" id="{52EBAB0B-4DA4-B648-A32C-113FC45C1799}"/>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15843" r="15195"/>
          <a:stretch/>
        </p:blipFill>
        <p:spPr bwMode="auto">
          <a:xfrm>
            <a:off x="8407730" y="299182"/>
            <a:ext cx="350322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B03AF5-0ABE-D24C-BD4E-D703BB877028}"/>
              </a:ext>
            </a:extLst>
          </p:cNvPr>
          <p:cNvSpPr txBox="1"/>
          <p:nvPr/>
        </p:nvSpPr>
        <p:spPr>
          <a:xfrm>
            <a:off x="5522026" y="37572"/>
            <a:ext cx="2576945"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Page Under Construction</a:t>
            </a:r>
          </a:p>
        </p:txBody>
      </p:sp>
      <p:sp>
        <p:nvSpPr>
          <p:cNvPr id="7" name="TextBox 6">
            <a:extLst>
              <a:ext uri="{FF2B5EF4-FFF2-40B4-BE49-F238E27FC236}">
                <a16:creationId xmlns:a16="http://schemas.microsoft.com/office/drawing/2014/main" id="{2690C9AC-6D70-EA4B-91BC-9BE4C7BA8CA9}"/>
              </a:ext>
            </a:extLst>
          </p:cNvPr>
          <p:cNvSpPr txBox="1"/>
          <p:nvPr/>
        </p:nvSpPr>
        <p:spPr>
          <a:xfrm>
            <a:off x="276226" y="1151720"/>
            <a:ext cx="4449452" cy="95410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Bayesian inference is a method of statistical inference </a:t>
            </a:r>
          </a:p>
          <a:p>
            <a:r>
              <a:rPr lang="en-US" dirty="0">
                <a:latin typeface="Calibri" panose="020F0502020204030204" pitchFamily="34" charset="0"/>
                <a:cs typeface="Calibri" panose="020F0502020204030204" pitchFamily="34" charset="0"/>
              </a:rPr>
              <a:t>in which Bayes' theorem is used to update the probability</a:t>
            </a:r>
          </a:p>
          <a:p>
            <a:r>
              <a:rPr lang="en-US" dirty="0">
                <a:latin typeface="Calibri" panose="020F0502020204030204" pitchFamily="34" charset="0"/>
                <a:cs typeface="Calibri" panose="020F0502020204030204" pitchFamily="34" charset="0"/>
              </a:rPr>
              <a:t>for </a:t>
            </a:r>
            <a:r>
              <a:rPr lang="en-US" b="1" dirty="0">
                <a:solidFill>
                  <a:srgbClr val="0070C0"/>
                </a:solidFill>
                <a:latin typeface="Calibri" panose="020F0502020204030204" pitchFamily="34" charset="0"/>
                <a:cs typeface="Calibri" panose="020F0502020204030204" pitchFamily="34" charset="0"/>
              </a:rPr>
              <a:t>a hypothesis</a:t>
            </a:r>
            <a:r>
              <a:rPr lang="en-US" dirty="0">
                <a:latin typeface="Calibri" panose="020F0502020204030204" pitchFamily="34" charset="0"/>
                <a:cs typeface="Calibri" panose="020F0502020204030204" pitchFamily="34" charset="0"/>
              </a:rPr>
              <a:t> as more evidence or information </a:t>
            </a:r>
          </a:p>
          <a:p>
            <a:r>
              <a:rPr lang="en-US" dirty="0">
                <a:latin typeface="Calibri" panose="020F0502020204030204" pitchFamily="34" charset="0"/>
                <a:cs typeface="Calibri" panose="020F0502020204030204" pitchFamily="34" charset="0"/>
              </a:rPr>
              <a:t>becomes available. </a:t>
            </a:r>
          </a:p>
        </p:txBody>
      </p:sp>
      <p:pic>
        <p:nvPicPr>
          <p:cNvPr id="4" name="Picture 2" descr="Posterior Distribution - an overview | ScienceDirect Topics">
            <a:extLst>
              <a:ext uri="{FF2B5EF4-FFF2-40B4-BE49-F238E27FC236}">
                <a16:creationId xmlns:a16="http://schemas.microsoft.com/office/drawing/2014/main" id="{CEA4947C-3142-0D4B-95C9-263473499FB2}"/>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915832" y="2386702"/>
            <a:ext cx="1995118" cy="2780430"/>
          </a:xfrm>
          <a:prstGeom prst="rect">
            <a:avLst/>
          </a:prstGeom>
          <a:noFill/>
          <a:extLst>
            <a:ext uri="{909E8E84-426E-40DD-AFC4-6F175D3DCCD1}">
              <a14:hiddenFill xmlns:a14="http://schemas.microsoft.com/office/drawing/2010/main">
                <a:solidFill>
                  <a:srgbClr val="FFFFFF"/>
                </a:solidFill>
              </a14:hiddenFill>
            </a:ext>
          </a:extLst>
        </p:spPr>
      </p:pic>
      <p:pic>
        <p:nvPicPr>
          <p:cNvPr id="12" name="Google Shape;102;p13">
            <a:extLst>
              <a:ext uri="{FF2B5EF4-FFF2-40B4-BE49-F238E27FC236}">
                <a16:creationId xmlns:a16="http://schemas.microsoft.com/office/drawing/2014/main" id="{8E806FC0-A73D-8E4B-8241-45D73E0A96E7}"/>
              </a:ext>
            </a:extLst>
          </p:cNvPr>
          <p:cNvPicPr preferRelativeResize="0"/>
          <p:nvPr/>
        </p:nvPicPr>
        <p:blipFill rotWithShape="1">
          <a:blip r:embed="rId8">
            <a:alphaModFix/>
          </a:blip>
          <a:srcRect/>
          <a:stretch/>
        </p:blipFill>
        <p:spPr>
          <a:xfrm>
            <a:off x="5139202" y="1162563"/>
            <a:ext cx="2946400" cy="660400"/>
          </a:xfrm>
          <a:prstGeom prst="rect">
            <a:avLst/>
          </a:prstGeom>
          <a:noFill/>
          <a:ln w="50800" cap="flat" cmpd="sng">
            <a:solidFill>
              <a:srgbClr val="00B050"/>
            </a:solidFill>
            <a:prstDash val="solid"/>
            <a:round/>
            <a:headEnd type="none" w="sm" len="sm"/>
            <a:tailEnd type="none" w="sm" len="sm"/>
          </a:ln>
        </p:spPr>
      </p:pic>
      <p:sp>
        <p:nvSpPr>
          <p:cNvPr id="13" name="TextBox 12">
            <a:extLst>
              <a:ext uri="{FF2B5EF4-FFF2-40B4-BE49-F238E27FC236}">
                <a16:creationId xmlns:a16="http://schemas.microsoft.com/office/drawing/2014/main" id="{E2269F81-FBF2-DB43-9CF8-5126A8754192}"/>
              </a:ext>
            </a:extLst>
          </p:cNvPr>
          <p:cNvSpPr txBox="1"/>
          <p:nvPr/>
        </p:nvSpPr>
        <p:spPr>
          <a:xfrm>
            <a:off x="7209220" y="769477"/>
            <a:ext cx="890203"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P(B|A)</a:t>
            </a:r>
          </a:p>
        </p:txBody>
      </p:sp>
      <p:sp>
        <p:nvSpPr>
          <p:cNvPr id="14" name="TextBox 13">
            <a:extLst>
              <a:ext uri="{FF2B5EF4-FFF2-40B4-BE49-F238E27FC236}">
                <a16:creationId xmlns:a16="http://schemas.microsoft.com/office/drawing/2014/main" id="{1C84D075-DC81-704C-BBC3-CE507881E29F}"/>
              </a:ext>
            </a:extLst>
          </p:cNvPr>
          <p:cNvSpPr txBox="1"/>
          <p:nvPr/>
        </p:nvSpPr>
        <p:spPr>
          <a:xfrm>
            <a:off x="6313760" y="769477"/>
            <a:ext cx="619677"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a:t>
            </a:r>
          </a:p>
        </p:txBody>
      </p:sp>
      <p:sp>
        <p:nvSpPr>
          <p:cNvPr id="15" name="TextBox 14">
            <a:extLst>
              <a:ext uri="{FF2B5EF4-FFF2-40B4-BE49-F238E27FC236}">
                <a16:creationId xmlns:a16="http://schemas.microsoft.com/office/drawing/2014/main" id="{3B037063-C4D1-8C4C-8E93-00AC243F156F}"/>
              </a:ext>
            </a:extLst>
          </p:cNvPr>
          <p:cNvSpPr txBox="1"/>
          <p:nvPr/>
        </p:nvSpPr>
        <p:spPr>
          <a:xfrm>
            <a:off x="6903076" y="1866927"/>
            <a:ext cx="677606"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P(B)</a:t>
            </a:r>
          </a:p>
        </p:txBody>
      </p:sp>
      <p:sp>
        <p:nvSpPr>
          <p:cNvPr id="16" name="TextBox 15">
            <a:extLst>
              <a:ext uri="{FF2B5EF4-FFF2-40B4-BE49-F238E27FC236}">
                <a16:creationId xmlns:a16="http://schemas.microsoft.com/office/drawing/2014/main" id="{D3DFCF4D-C840-2B49-9BA6-64FBFDEDDE9D}"/>
              </a:ext>
            </a:extLst>
          </p:cNvPr>
          <p:cNvSpPr txBox="1"/>
          <p:nvPr/>
        </p:nvSpPr>
        <p:spPr>
          <a:xfrm>
            <a:off x="5162521" y="769477"/>
            <a:ext cx="890204"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P(A|B)</a:t>
            </a:r>
          </a:p>
        </p:txBody>
      </p:sp>
      <p:sp>
        <p:nvSpPr>
          <p:cNvPr id="17" name="Rectangle 16">
            <a:extLst>
              <a:ext uri="{FF2B5EF4-FFF2-40B4-BE49-F238E27FC236}">
                <a16:creationId xmlns:a16="http://schemas.microsoft.com/office/drawing/2014/main" id="{E8935740-D2EF-89AC-599D-5B958E57EE2C}"/>
              </a:ext>
            </a:extLst>
          </p:cNvPr>
          <p:cNvSpPr/>
          <p:nvPr/>
        </p:nvSpPr>
        <p:spPr>
          <a:xfrm>
            <a:off x="7984503" y="2403736"/>
            <a:ext cx="1676586" cy="1819474"/>
          </a:xfrm>
          <a:prstGeom prst="rect">
            <a:avLst/>
          </a:prstGeom>
          <a:solidFill>
            <a:srgbClr val="FFC000">
              <a:alpha val="1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18" name="TextBox 17">
            <a:extLst>
              <a:ext uri="{FF2B5EF4-FFF2-40B4-BE49-F238E27FC236}">
                <a16:creationId xmlns:a16="http://schemas.microsoft.com/office/drawing/2014/main" id="{4969AD87-9190-6532-285B-2315B6A83244}"/>
              </a:ext>
            </a:extLst>
          </p:cNvPr>
          <p:cNvSpPr txBox="1"/>
          <p:nvPr/>
        </p:nvSpPr>
        <p:spPr>
          <a:xfrm>
            <a:off x="8281442" y="2454804"/>
            <a:ext cx="1027531" cy="646331"/>
          </a:xfrm>
          <a:prstGeom prst="rect">
            <a:avLst/>
          </a:prstGeom>
          <a:noFill/>
        </p:spPr>
        <p:txBody>
          <a:bodyPr wrap="square" rtlCol="0">
            <a:spAutoFit/>
          </a:bodyPr>
          <a:lstStyle/>
          <a:p>
            <a:pPr algn="ctr"/>
            <a:r>
              <a:rPr lang="en-US" sz="1200" dirty="0"/>
              <a:t>Unknown Parameters (</a:t>
            </a:r>
            <a:r>
              <a:rPr lang="en-US" sz="1200" b="1" dirty="0">
                <a:solidFill>
                  <a:srgbClr val="FF0000"/>
                </a:solidFill>
              </a:rPr>
              <a:t>Priors</a:t>
            </a:r>
            <a:r>
              <a:rPr lang="en-US" sz="1200" dirty="0"/>
              <a:t>)</a:t>
            </a:r>
          </a:p>
        </p:txBody>
      </p:sp>
      <p:sp>
        <p:nvSpPr>
          <p:cNvPr id="19" name="TextBox 18">
            <a:extLst>
              <a:ext uri="{FF2B5EF4-FFF2-40B4-BE49-F238E27FC236}">
                <a16:creationId xmlns:a16="http://schemas.microsoft.com/office/drawing/2014/main" id="{369B9BAB-F924-BCA7-4726-CD829B7FDAED}"/>
              </a:ext>
            </a:extLst>
          </p:cNvPr>
          <p:cNvSpPr txBox="1"/>
          <p:nvPr/>
        </p:nvSpPr>
        <p:spPr>
          <a:xfrm>
            <a:off x="8193655" y="3438073"/>
            <a:ext cx="1212691" cy="646331"/>
          </a:xfrm>
          <a:prstGeom prst="rect">
            <a:avLst/>
          </a:prstGeom>
          <a:noFill/>
        </p:spPr>
        <p:txBody>
          <a:bodyPr wrap="square" rtlCol="0">
            <a:spAutoFit/>
          </a:bodyPr>
          <a:lstStyle/>
          <a:p>
            <a:pPr algn="ctr"/>
            <a:r>
              <a:rPr lang="en-US" sz="1200" dirty="0"/>
              <a:t>Model to generate data</a:t>
            </a:r>
          </a:p>
          <a:p>
            <a:pPr algn="ctr"/>
            <a:r>
              <a:rPr lang="en-US" sz="1200" dirty="0"/>
              <a:t>(</a:t>
            </a:r>
            <a:r>
              <a:rPr lang="en-US" sz="1200" b="1" dirty="0">
                <a:solidFill>
                  <a:srgbClr val="FF0000"/>
                </a:solidFill>
              </a:rPr>
              <a:t>Likelihood</a:t>
            </a:r>
            <a:r>
              <a:rPr lang="en-US" sz="1200" dirty="0"/>
              <a:t>)</a:t>
            </a:r>
          </a:p>
        </p:txBody>
      </p:sp>
      <p:sp>
        <p:nvSpPr>
          <p:cNvPr id="20" name="TextBox 19">
            <a:extLst>
              <a:ext uri="{FF2B5EF4-FFF2-40B4-BE49-F238E27FC236}">
                <a16:creationId xmlns:a16="http://schemas.microsoft.com/office/drawing/2014/main" id="{5D4927D6-49E1-545F-BCB6-079BA13E4CA4}"/>
              </a:ext>
            </a:extLst>
          </p:cNvPr>
          <p:cNvSpPr txBox="1"/>
          <p:nvPr/>
        </p:nvSpPr>
        <p:spPr>
          <a:xfrm>
            <a:off x="7984503" y="4378602"/>
            <a:ext cx="1676585" cy="830997"/>
          </a:xfrm>
          <a:prstGeom prst="rect">
            <a:avLst/>
          </a:prstGeom>
          <a:noFill/>
        </p:spPr>
        <p:txBody>
          <a:bodyPr wrap="square" rtlCol="0">
            <a:spAutoFit/>
          </a:bodyPr>
          <a:lstStyle/>
          <a:p>
            <a:pPr algn="ctr"/>
            <a:r>
              <a:rPr lang="en-US" sz="1200" dirty="0"/>
              <a:t>Generated data (</a:t>
            </a:r>
            <a:r>
              <a:rPr lang="en-US" sz="1200" b="1" dirty="0">
                <a:solidFill>
                  <a:srgbClr val="FF0000"/>
                </a:solidFill>
              </a:rPr>
              <a:t>Posterior</a:t>
            </a:r>
            <a:r>
              <a:rPr lang="en-US" sz="1200" dirty="0"/>
              <a:t>) </a:t>
            </a:r>
          </a:p>
          <a:p>
            <a:pPr algn="ctr"/>
            <a:r>
              <a:rPr lang="en-US" sz="1200" dirty="0"/>
              <a:t>to compare with observed data</a:t>
            </a:r>
          </a:p>
        </p:txBody>
      </p:sp>
      <p:sp>
        <p:nvSpPr>
          <p:cNvPr id="23" name="TextBox 22">
            <a:extLst>
              <a:ext uri="{FF2B5EF4-FFF2-40B4-BE49-F238E27FC236}">
                <a16:creationId xmlns:a16="http://schemas.microsoft.com/office/drawing/2014/main" id="{01EEF829-FE12-DE76-F7C2-CD74F660D561}"/>
              </a:ext>
            </a:extLst>
          </p:cNvPr>
          <p:cNvSpPr txBox="1"/>
          <p:nvPr/>
        </p:nvSpPr>
        <p:spPr>
          <a:xfrm>
            <a:off x="179112" y="2273860"/>
            <a:ext cx="6723964" cy="3323987"/>
          </a:xfrm>
          <a:prstGeom prst="rect">
            <a:avLst/>
          </a:prstGeom>
          <a:solidFill>
            <a:schemeClr val="accent4">
              <a:lumMod val="40000"/>
              <a:lumOff val="60000"/>
            </a:schemeClr>
          </a:solidFill>
        </p:spPr>
        <p:txBody>
          <a:bodyPr wrap="square" rtlCol="0">
            <a:spAutoFit/>
          </a:bodyPr>
          <a:lstStyle/>
          <a:p>
            <a:r>
              <a:rPr lang="en-US" dirty="0">
                <a:latin typeface="Calibri" panose="020F0502020204030204" pitchFamily="34" charset="0"/>
                <a:cs typeface="Calibri" panose="020F0502020204030204" pitchFamily="34" charset="0"/>
              </a:rPr>
              <a:t>Examples of typical problems (on following slides):</a:t>
            </a:r>
          </a:p>
          <a:p>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We have sample of 10 children, 3 of them are literate (can read). We need to evaluate number of children who can read in the population. We presume that children are independent, that population is uniform, etc. We can use binomial distribution. - </a:t>
            </a:r>
            <a:r>
              <a:rPr lang="en-US" sz="1100" dirty="0">
                <a:latin typeface="Calibri" panose="020F0502020204030204" pitchFamily="34" charset="0"/>
                <a:cs typeface="Calibri" panose="020F0502020204030204" pitchFamily="34" charset="0"/>
                <a:hlinkClick r:id="rId9"/>
              </a:rPr>
              <a:t>https://www.youtube.com/watch?v=yvWlpwnT1nw</a:t>
            </a:r>
            <a:r>
              <a:rPr lang="en-US" sz="110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We have 50 data samples x</a:t>
            </a:r>
            <a:r>
              <a:rPr lang="en-US" baseline="-25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 x</a:t>
            </a:r>
            <a:r>
              <a:rPr lang="en-US" baseline="-25000" dirty="0">
                <a:latin typeface="Calibri" panose="020F0502020204030204" pitchFamily="34" charset="0"/>
                <a:cs typeface="Calibri" panose="020F0502020204030204" pitchFamily="34" charset="0"/>
              </a:rPr>
              <a:t>50</a:t>
            </a:r>
            <a:r>
              <a:rPr lang="en-US" dirty="0">
                <a:latin typeface="Calibri" panose="020F0502020204030204" pitchFamily="34" charset="0"/>
                <a:cs typeface="Calibri" panose="020F0502020204030204" pitchFamily="34" charset="0"/>
              </a:rPr>
              <a:t> which presumably follow exponential probability distribution </a:t>
            </a:r>
            <a:r>
              <a:rPr lang="el-GR" b="1" dirty="0">
                <a:latin typeface="Calibri" panose="020F0502020204030204" pitchFamily="34" charset="0"/>
                <a:cs typeface="Calibri" panose="020F0502020204030204" pitchFamily="34" charset="0"/>
              </a:rPr>
              <a:t>λ</a:t>
            </a:r>
            <a:r>
              <a:rPr lang="en-US" b="1" dirty="0">
                <a:latin typeface="Calibri" panose="020F0502020204030204" pitchFamily="34" charset="0"/>
                <a:cs typeface="Calibri" panose="020F0502020204030204" pitchFamily="34" charset="0"/>
              </a:rPr>
              <a:t>e</a:t>
            </a:r>
            <a:r>
              <a:rPr lang="en-US" b="1" baseline="30000" dirty="0">
                <a:latin typeface="Calibri" panose="020F0502020204030204" pitchFamily="34" charset="0"/>
                <a:cs typeface="Calibri" panose="020F0502020204030204" pitchFamily="34" charset="0"/>
              </a:rPr>
              <a:t>-</a:t>
            </a:r>
            <a:r>
              <a:rPr lang="el-GR" b="1" baseline="30000" dirty="0">
                <a:latin typeface="Calibri" panose="020F0502020204030204" pitchFamily="34" charset="0"/>
                <a:cs typeface="Calibri" panose="020F0502020204030204" pitchFamily="34" charset="0"/>
              </a:rPr>
              <a:t>λ</a:t>
            </a:r>
            <a:r>
              <a:rPr lang="en-US" b="1" baseline="30000"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 We need to estimate </a:t>
            </a:r>
            <a:r>
              <a:rPr lang="el-GR" b="1" dirty="0">
                <a:latin typeface="Calibri" panose="020F0502020204030204" pitchFamily="34" charset="0"/>
                <a:cs typeface="Calibri" panose="020F0502020204030204" pitchFamily="34" charset="0"/>
              </a:rPr>
              <a:t>λ</a:t>
            </a:r>
            <a:r>
              <a:rPr lang="en-US" dirty="0">
                <a:latin typeface="Calibri" panose="020F0502020204030204" pitchFamily="34" charset="0"/>
                <a:cs typeface="Calibri" panose="020F0502020204030204" pitchFamily="34" charset="0"/>
              </a:rPr>
              <a:t> . - </a:t>
            </a:r>
            <a:r>
              <a:rPr lang="en-US" sz="1100" dirty="0">
                <a:latin typeface="Calibri" panose="020F0502020204030204" pitchFamily="34" charset="0"/>
                <a:cs typeface="Calibri" panose="020F0502020204030204" pitchFamily="34" charset="0"/>
                <a:hlinkClick r:id="rId10"/>
              </a:rPr>
              <a:t>https://www.youtube.com/watch?v=I4dkEALQv34</a:t>
            </a:r>
            <a:r>
              <a:rPr lang="en-US" sz="110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Gaussian Distribution – estimate mean and error from a sample</a:t>
            </a:r>
          </a:p>
          <a:p>
            <a:pPr marL="342900" indent="-342900">
              <a:buFont typeface="+mj-lt"/>
              <a:buAutoNum type="arabicPeriod"/>
            </a:pPr>
            <a:r>
              <a:rPr lang="en-US" dirty="0">
                <a:latin typeface="Calibri" panose="020F0502020204030204" pitchFamily="34" charset="0"/>
                <a:cs typeface="Calibri" panose="020F0502020204030204" pitchFamily="34" charset="0"/>
              </a:rPr>
              <a:t>Estimate the bias of a coin </a:t>
            </a:r>
            <a:r>
              <a:rPr lang="en-US" sz="1100" dirty="0">
                <a:latin typeface="Calibri" panose="020F0502020204030204" pitchFamily="34" charset="0"/>
                <a:cs typeface="Calibri" panose="020F0502020204030204" pitchFamily="34" charset="0"/>
              </a:rPr>
              <a:t>- </a:t>
            </a:r>
            <a:r>
              <a:rPr lang="en-US" sz="1100" dirty="0">
                <a:latin typeface="Calibri" panose="020F0502020204030204" pitchFamily="34" charset="0"/>
                <a:cs typeface="Calibri" panose="020F0502020204030204" pitchFamily="34" charset="0"/>
                <a:hlinkClick r:id="rId11"/>
              </a:rPr>
              <a:t>https://www.youtube.com/watch?v=Pahyv9i_X2k</a:t>
            </a:r>
            <a:r>
              <a:rPr lang="en-US" sz="1100"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pPr marL="342900" indent="-342900">
              <a:buFont typeface="+mj-lt"/>
              <a:buAutoNum type="arabicPeriod"/>
            </a:pPr>
            <a:r>
              <a:rPr lang="en-US" dirty="0">
                <a:latin typeface="Calibri" panose="020F0502020204030204" pitchFamily="34" charset="0"/>
                <a:cs typeface="Calibri" panose="020F0502020204030204" pitchFamily="34" charset="0"/>
              </a:rPr>
              <a:t>We have 100 damaged flash drives which is a sample of much bigger set.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80% of these damaged drives have coffee stains on them.</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Estimate probability (and credible interval) that coffee is causing the damage?</a:t>
            </a:r>
          </a:p>
          <a:p>
            <a:pPr marL="342900" indent="-342900">
              <a:buFont typeface="+mj-lt"/>
              <a:buAutoNum type="arabicPeriod"/>
            </a:pPr>
            <a:r>
              <a:rPr lang="en-US" dirty="0">
                <a:latin typeface="Calibri" panose="020F0502020204030204" pitchFamily="34" charset="0"/>
                <a:cs typeface="Calibri" panose="020F0502020204030204" pitchFamily="34" charset="0"/>
              </a:rPr>
              <a:t>Socks: </a:t>
            </a:r>
            <a:r>
              <a:rPr lang="en-US" dirty="0">
                <a:solidFill>
                  <a:schemeClr val="dk1"/>
                </a:solidFill>
                <a:latin typeface="Calibri" panose="020F0502020204030204" pitchFamily="34" charset="0"/>
                <a:cs typeface="Calibri" panose="020F0502020204030204" pitchFamily="34" charset="0"/>
                <a:sym typeface="Calibri"/>
              </a:rPr>
              <a:t>The first 11 socks in the laundry are all different. How many socks ?</a:t>
            </a:r>
          </a:p>
          <a:p>
            <a:pPr marL="342900" indent="-342900">
              <a:buFont typeface="+mj-lt"/>
              <a:buAutoNum type="arabicPeriod"/>
            </a:pPr>
            <a:r>
              <a:rPr lang="en-US" dirty="0">
                <a:latin typeface="Calibri" panose="020F0502020204030204" pitchFamily="34" charset="0"/>
                <a:cs typeface="Calibri" panose="020F0502020204030204" pitchFamily="34" charset="0"/>
              </a:rPr>
              <a:t>Example 7 - truncated exponential</a:t>
            </a:r>
          </a:p>
        </p:txBody>
      </p:sp>
      <p:sp>
        <p:nvSpPr>
          <p:cNvPr id="24" name="Down Arrow 23">
            <a:extLst>
              <a:ext uri="{FF2B5EF4-FFF2-40B4-BE49-F238E27FC236}">
                <a16:creationId xmlns:a16="http://schemas.microsoft.com/office/drawing/2014/main" id="{5BE70F76-370C-A2C5-B166-720C98BC1FBA}"/>
              </a:ext>
            </a:extLst>
          </p:cNvPr>
          <p:cNvSpPr/>
          <p:nvPr/>
        </p:nvSpPr>
        <p:spPr>
          <a:xfrm>
            <a:off x="8693525" y="3126268"/>
            <a:ext cx="203363" cy="303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5" name="Down Arrow 24">
            <a:extLst>
              <a:ext uri="{FF2B5EF4-FFF2-40B4-BE49-F238E27FC236}">
                <a16:creationId xmlns:a16="http://schemas.microsoft.com/office/drawing/2014/main" id="{1BE8D900-FE67-BC86-968B-6580B68DC27B}"/>
              </a:ext>
            </a:extLst>
          </p:cNvPr>
          <p:cNvSpPr/>
          <p:nvPr/>
        </p:nvSpPr>
        <p:spPr>
          <a:xfrm>
            <a:off x="8679493" y="4090032"/>
            <a:ext cx="203363" cy="3030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 name="TextBox 25">
            <a:extLst>
              <a:ext uri="{FF2B5EF4-FFF2-40B4-BE49-F238E27FC236}">
                <a16:creationId xmlns:a16="http://schemas.microsoft.com/office/drawing/2014/main" id="{C6872D61-B834-4F1F-F250-B9B62620003D}"/>
              </a:ext>
            </a:extLst>
          </p:cNvPr>
          <p:cNvSpPr txBox="1"/>
          <p:nvPr/>
        </p:nvSpPr>
        <p:spPr>
          <a:xfrm rot="19837110">
            <a:off x="7551991" y="2314857"/>
            <a:ext cx="1179735" cy="307777"/>
          </a:xfrm>
          <a:prstGeom prst="rect">
            <a:avLst/>
          </a:prstGeom>
          <a:noFill/>
        </p:spPr>
        <p:txBody>
          <a:bodyPr wrap="square" rtlCol="0">
            <a:spAutoFit/>
          </a:bodyPr>
          <a:lstStyle/>
          <a:p>
            <a:r>
              <a:rPr lang="en-US" b="1" dirty="0">
                <a:solidFill>
                  <a:srgbClr val="FF0000"/>
                </a:solidFill>
              </a:rPr>
              <a:t>Subjective</a:t>
            </a:r>
          </a:p>
        </p:txBody>
      </p:sp>
    </p:spTree>
    <p:extLst>
      <p:ext uri="{BB962C8B-B14F-4D97-AF65-F5344CB8AC3E}">
        <p14:creationId xmlns:p14="http://schemas.microsoft.com/office/powerpoint/2010/main" val="4019757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31532" y="-9726"/>
            <a:ext cx="7730836"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Example 1 – How Many Children Can Read ?</a:t>
            </a:r>
          </a:p>
        </p:txBody>
      </p:sp>
      <p:sp>
        <p:nvSpPr>
          <p:cNvPr id="13" name="TextBox 12">
            <a:extLst>
              <a:ext uri="{FF2B5EF4-FFF2-40B4-BE49-F238E27FC236}">
                <a16:creationId xmlns:a16="http://schemas.microsoft.com/office/drawing/2014/main" id="{CCB040D0-EE6B-6747-B044-7BB207CED700}"/>
              </a:ext>
            </a:extLst>
          </p:cNvPr>
          <p:cNvSpPr txBox="1"/>
          <p:nvPr/>
        </p:nvSpPr>
        <p:spPr>
          <a:xfrm>
            <a:off x="0" y="402106"/>
            <a:ext cx="7057068" cy="338554"/>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We have sample of </a:t>
            </a:r>
            <a:r>
              <a:rPr lang="en-US" sz="1600" b="1" dirty="0">
                <a:latin typeface="Calibri" panose="020F0502020204030204" pitchFamily="34" charset="0"/>
                <a:cs typeface="Calibri" panose="020F0502020204030204" pitchFamily="34" charset="0"/>
              </a:rPr>
              <a:t>10 children</a:t>
            </a:r>
            <a:r>
              <a:rPr lang="en-US" sz="1600" dirty="0">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3 of them are literate</a:t>
            </a:r>
            <a:r>
              <a:rPr lang="en-US" sz="1600" dirty="0">
                <a:latin typeface="Calibri" panose="020F0502020204030204" pitchFamily="34" charset="0"/>
                <a:cs typeface="Calibri" panose="020F0502020204030204" pitchFamily="34" charset="0"/>
              </a:rPr>
              <a:t> (can read). </a:t>
            </a:r>
          </a:p>
        </p:txBody>
      </p:sp>
      <p:pic>
        <p:nvPicPr>
          <p:cNvPr id="3" name="Picture 2">
            <a:extLst>
              <a:ext uri="{FF2B5EF4-FFF2-40B4-BE49-F238E27FC236}">
                <a16:creationId xmlns:a16="http://schemas.microsoft.com/office/drawing/2014/main" id="{ED78D932-E041-E84C-A583-497021BF7E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324" y="2730305"/>
            <a:ext cx="2712933" cy="1987550"/>
          </a:xfrm>
          <a:prstGeom prst="rect">
            <a:avLst/>
          </a:prstGeom>
          <a:ln>
            <a:solidFill>
              <a:srgbClr val="FF0000"/>
            </a:solidFill>
          </a:ln>
        </p:spPr>
      </p:pic>
      <p:pic>
        <p:nvPicPr>
          <p:cNvPr id="4" name="Picture 3">
            <a:extLst>
              <a:ext uri="{FF2B5EF4-FFF2-40B4-BE49-F238E27FC236}">
                <a16:creationId xmlns:a16="http://schemas.microsoft.com/office/drawing/2014/main" id="{4F66711F-3F7E-A94B-9A27-3E813592D7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324" y="4801460"/>
            <a:ext cx="2712933" cy="1987550"/>
          </a:xfrm>
          <a:prstGeom prst="rect">
            <a:avLst/>
          </a:prstGeom>
          <a:ln>
            <a:solidFill>
              <a:srgbClr val="FF0000"/>
            </a:solidFill>
          </a:ln>
        </p:spPr>
      </p:pic>
      <p:pic>
        <p:nvPicPr>
          <p:cNvPr id="5" name="Picture 4">
            <a:extLst>
              <a:ext uri="{FF2B5EF4-FFF2-40B4-BE49-F238E27FC236}">
                <a16:creationId xmlns:a16="http://schemas.microsoft.com/office/drawing/2014/main" id="{58937095-09E3-D34F-98FA-ACB1E79211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440" y="2730305"/>
            <a:ext cx="2712933" cy="1987550"/>
          </a:xfrm>
          <a:prstGeom prst="rect">
            <a:avLst/>
          </a:prstGeom>
          <a:ln>
            <a:solidFill>
              <a:srgbClr val="FF0000"/>
            </a:solidFill>
          </a:ln>
        </p:spPr>
      </p:pic>
      <p:pic>
        <p:nvPicPr>
          <p:cNvPr id="6" name="Picture 5">
            <a:extLst>
              <a:ext uri="{FF2B5EF4-FFF2-40B4-BE49-F238E27FC236}">
                <a16:creationId xmlns:a16="http://schemas.microsoft.com/office/drawing/2014/main" id="{AE9272F8-C664-3543-BB36-E2E5AFD854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88440" y="4802670"/>
            <a:ext cx="2711282" cy="1986340"/>
          </a:xfrm>
          <a:prstGeom prst="rect">
            <a:avLst/>
          </a:prstGeom>
          <a:ln>
            <a:solidFill>
              <a:srgbClr val="FF0000"/>
            </a:solidFill>
          </a:ln>
        </p:spPr>
      </p:pic>
      <p:pic>
        <p:nvPicPr>
          <p:cNvPr id="7" name="Picture 6">
            <a:extLst>
              <a:ext uri="{FF2B5EF4-FFF2-40B4-BE49-F238E27FC236}">
                <a16:creationId xmlns:a16="http://schemas.microsoft.com/office/drawing/2014/main" id="{F0E58C40-B695-4B42-B615-15EE0BF59B1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5790" y="4802670"/>
            <a:ext cx="2711282" cy="1986340"/>
          </a:xfrm>
          <a:prstGeom prst="rect">
            <a:avLst/>
          </a:prstGeom>
          <a:ln>
            <a:solidFill>
              <a:srgbClr val="FF0000"/>
            </a:solidFill>
          </a:ln>
        </p:spPr>
      </p:pic>
      <p:sp>
        <p:nvSpPr>
          <p:cNvPr id="8" name="TextBox 7">
            <a:extLst>
              <a:ext uri="{FF2B5EF4-FFF2-40B4-BE49-F238E27FC236}">
                <a16:creationId xmlns:a16="http://schemas.microsoft.com/office/drawing/2014/main" id="{518489C0-6FB3-7A4B-9A4F-307B788AC944}"/>
              </a:ext>
            </a:extLst>
          </p:cNvPr>
          <p:cNvSpPr txBox="1"/>
          <p:nvPr/>
        </p:nvSpPr>
        <p:spPr>
          <a:xfrm>
            <a:off x="6733256" y="4278240"/>
            <a:ext cx="1276350" cy="523220"/>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Increased Sample Size</a:t>
            </a:r>
          </a:p>
        </p:txBody>
      </p:sp>
      <p:sp>
        <p:nvSpPr>
          <p:cNvPr id="10" name="TextBox 9">
            <a:extLst>
              <a:ext uri="{FF2B5EF4-FFF2-40B4-BE49-F238E27FC236}">
                <a16:creationId xmlns:a16="http://schemas.microsoft.com/office/drawing/2014/main" id="{CD4E59FF-94DA-BE4B-A2B6-E0A0365E44BA}"/>
              </a:ext>
            </a:extLst>
          </p:cNvPr>
          <p:cNvSpPr txBox="1"/>
          <p:nvPr/>
        </p:nvSpPr>
        <p:spPr>
          <a:xfrm>
            <a:off x="8943139" y="5049110"/>
            <a:ext cx="2366545" cy="307777"/>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Prior  (many Hypotheses)</a:t>
            </a:r>
          </a:p>
        </p:txBody>
      </p:sp>
      <p:sp>
        <p:nvSpPr>
          <p:cNvPr id="11" name="TextBox 10">
            <a:extLst>
              <a:ext uri="{FF2B5EF4-FFF2-40B4-BE49-F238E27FC236}">
                <a16:creationId xmlns:a16="http://schemas.microsoft.com/office/drawing/2014/main" id="{7AA8ACDC-C4EF-1C4A-8827-C3FA843623C3}"/>
              </a:ext>
            </a:extLst>
          </p:cNvPr>
          <p:cNvSpPr txBox="1"/>
          <p:nvPr/>
        </p:nvSpPr>
        <p:spPr>
          <a:xfrm>
            <a:off x="8943140" y="5641346"/>
            <a:ext cx="2366544" cy="307777"/>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Likelihood (from Data)</a:t>
            </a:r>
          </a:p>
        </p:txBody>
      </p:sp>
      <p:sp>
        <p:nvSpPr>
          <p:cNvPr id="12" name="TextBox 11">
            <a:extLst>
              <a:ext uri="{FF2B5EF4-FFF2-40B4-BE49-F238E27FC236}">
                <a16:creationId xmlns:a16="http://schemas.microsoft.com/office/drawing/2014/main" id="{637BD549-1D1A-324E-9F6E-1D3B226117E0}"/>
              </a:ext>
            </a:extLst>
          </p:cNvPr>
          <p:cNvSpPr txBox="1"/>
          <p:nvPr/>
        </p:nvSpPr>
        <p:spPr>
          <a:xfrm>
            <a:off x="8943140" y="6233582"/>
            <a:ext cx="2366544" cy="307777"/>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Posterior (combination)</a:t>
            </a:r>
          </a:p>
        </p:txBody>
      </p:sp>
      <p:sp>
        <p:nvSpPr>
          <p:cNvPr id="16" name="TextBox 15">
            <a:extLst>
              <a:ext uri="{FF2B5EF4-FFF2-40B4-BE49-F238E27FC236}">
                <a16:creationId xmlns:a16="http://schemas.microsoft.com/office/drawing/2014/main" id="{CB21DEFB-400B-EC41-8148-718E9493529F}"/>
              </a:ext>
            </a:extLst>
          </p:cNvPr>
          <p:cNvSpPr txBox="1"/>
          <p:nvPr/>
        </p:nvSpPr>
        <p:spPr>
          <a:xfrm>
            <a:off x="7543072" y="1391609"/>
            <a:ext cx="4535804" cy="2677656"/>
          </a:xfrm>
          <a:prstGeom prst="rect">
            <a:avLst/>
          </a:prstGeom>
          <a:solidFill>
            <a:schemeClr val="accent6">
              <a:lumMod val="20000"/>
              <a:lumOff val="80000"/>
            </a:schemeClr>
          </a:solidFill>
        </p:spPr>
        <p:txBody>
          <a:bodyPr wrap="square" rtlCol="0">
            <a:spAutoFit/>
          </a:bodyPr>
          <a:lstStyle/>
          <a:p>
            <a:r>
              <a:rPr lang="en-US" dirty="0">
                <a:latin typeface="Calibri" panose="020F0502020204030204" pitchFamily="34" charset="0"/>
                <a:cs typeface="Calibri" panose="020F0502020204030204" pitchFamily="34" charset="0"/>
              </a:rPr>
              <a:t>We start with flat Prior (we treat beliefs as probability).</a:t>
            </a:r>
          </a:p>
          <a:p>
            <a:r>
              <a:rPr lang="en-US" dirty="0">
                <a:latin typeface="Calibri" panose="020F0502020204030204" pitchFamily="34" charset="0"/>
                <a:cs typeface="Calibri" panose="020F0502020204030204" pitchFamily="34" charset="0"/>
              </a:rPr>
              <a:t>We try different </a:t>
            </a:r>
            <a:r>
              <a:rPr lang="en-US" b="1" dirty="0">
                <a:solidFill>
                  <a:srgbClr val="FF0000"/>
                </a:solidFill>
                <a:latin typeface="Calibri" panose="020F0502020204030204" pitchFamily="34" charset="0"/>
                <a:cs typeface="Calibri" panose="020F0502020204030204" pitchFamily="34" charset="0"/>
              </a:rPr>
              <a:t>Prior</a:t>
            </a:r>
            <a:r>
              <a:rPr lang="en-US" dirty="0">
                <a:latin typeface="Calibri" panose="020F0502020204030204" pitchFamily="34" charset="0"/>
                <a:cs typeface="Calibri" panose="020F0502020204030204" pitchFamily="34" charset="0"/>
              </a:rPr>
              <a:t> functions P(</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We construct </a:t>
            </a:r>
            <a:r>
              <a:rPr lang="en-US" b="1" dirty="0">
                <a:solidFill>
                  <a:srgbClr val="FF0000"/>
                </a:solidFill>
                <a:latin typeface="Calibri" panose="020F0502020204030204" pitchFamily="34" charset="0"/>
                <a:cs typeface="Calibri" panose="020F0502020204030204" pitchFamily="34" charset="0"/>
              </a:rPr>
              <a:t>Likelihood</a:t>
            </a:r>
            <a:r>
              <a:rPr lang="en-US" dirty="0">
                <a:latin typeface="Calibri" panose="020F0502020204030204" pitchFamily="34" charset="0"/>
                <a:cs typeface="Calibri" panose="020F0502020204030204" pitchFamily="34" charset="0"/>
              </a:rPr>
              <a:t> function as </a:t>
            </a:r>
            <a:r>
              <a:rPr lang="en-US" b="1" dirty="0">
                <a:solidFill>
                  <a:srgbClr val="0070C0"/>
                </a:solidFill>
                <a:latin typeface="Calibri" panose="020F0502020204030204" pitchFamily="34" charset="0"/>
                <a:cs typeface="Calibri" panose="020F0502020204030204" pitchFamily="34" charset="0"/>
              </a:rPr>
              <a:t>Binomial distribution</a:t>
            </a:r>
            <a:r>
              <a:rPr lang="en-US" dirty="0">
                <a:latin typeface="Calibri" panose="020F0502020204030204" pitchFamily="34" charset="0"/>
                <a:cs typeface="Calibri" panose="020F0502020204030204" pitchFamily="34" charset="0"/>
              </a:rPr>
              <a:t> :</a:t>
            </a:r>
          </a:p>
          <a:p>
            <a:r>
              <a:rPr lang="en-US" b="1" dirty="0" err="1">
                <a:solidFill>
                  <a:srgbClr val="0070C0"/>
                </a:solidFill>
                <a:latin typeface="Calibri" panose="020F0502020204030204" pitchFamily="34" charset="0"/>
                <a:cs typeface="Calibri" panose="020F0502020204030204" pitchFamily="34" charset="0"/>
              </a:rPr>
              <a:t>binom.pmf</a:t>
            </a:r>
            <a:r>
              <a:rPr lang="en-US" b="1" dirty="0">
                <a:solidFill>
                  <a:srgbClr val="0070C0"/>
                </a:solidFill>
                <a:latin typeface="Calibri" panose="020F0502020204030204" pitchFamily="34" charset="0"/>
                <a:cs typeface="Calibri" panose="020F0502020204030204" pitchFamily="34" charset="0"/>
              </a:rPr>
              <a:t>(x, n, p)</a:t>
            </a:r>
            <a:r>
              <a:rPr lang="en-US" dirty="0">
                <a:latin typeface="Calibri" panose="020F0502020204030204" pitchFamily="34" charset="0"/>
                <a:cs typeface="Calibri" panose="020F0502020204030204" pitchFamily="34" charset="0"/>
              </a:rPr>
              <a:t> , where n=sample size, x=number of literate kids, in sample p=</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=Literacy rate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Finally we can calculate </a:t>
            </a:r>
            <a:r>
              <a:rPr lang="en-US" b="1" dirty="0">
                <a:solidFill>
                  <a:srgbClr val="FF0000"/>
                </a:solidFill>
                <a:latin typeface="Calibri" panose="020F0502020204030204" pitchFamily="34" charset="0"/>
                <a:cs typeface="Calibri" panose="020F0502020204030204" pitchFamily="34" charset="0"/>
              </a:rPr>
              <a:t>Posterior distribution </a:t>
            </a:r>
            <a:r>
              <a:rPr lang="en-US" dirty="0">
                <a:latin typeface="Calibri" panose="020F0502020204030204" pitchFamily="34" charset="0"/>
                <a:cs typeface="Calibri" panose="020F0502020204030204" pitchFamily="34" charset="0"/>
              </a:rPr>
              <a:t> using Bayes formula. </a:t>
            </a:r>
            <a:r>
              <a:rPr lang="en-US" b="1" dirty="0">
                <a:solidFill>
                  <a:srgbClr val="0070C0"/>
                </a:solidFill>
                <a:latin typeface="Calibri" panose="020F0502020204030204" pitchFamily="34" charset="0"/>
                <a:cs typeface="Calibri" panose="020F0502020204030204" pitchFamily="34" charset="0"/>
              </a:rPr>
              <a:t>P(</a:t>
            </a:r>
            <a:r>
              <a:rPr lang="el-GR" b="1" dirty="0">
                <a:solidFill>
                  <a:srgbClr val="0070C0"/>
                </a:solidFill>
                <a:latin typeface="Calibri" panose="020F0502020204030204" pitchFamily="34" charset="0"/>
                <a:cs typeface="Calibri" panose="020F0502020204030204" pitchFamily="34" charset="0"/>
              </a:rPr>
              <a:t>θ</a:t>
            </a:r>
            <a:r>
              <a:rPr lang="en-US" b="1" dirty="0">
                <a:solidFill>
                  <a:srgbClr val="0070C0"/>
                </a:solidFill>
                <a:latin typeface="Calibri" panose="020F0502020204030204" pitchFamily="34" charset="0"/>
                <a:cs typeface="Calibri" panose="020F0502020204030204" pitchFamily="34" charset="0"/>
              </a:rPr>
              <a:t> | x) </a:t>
            </a:r>
            <a:r>
              <a:rPr lang="en-US" b="1" dirty="0">
                <a:solidFill>
                  <a:srgbClr val="0070C0"/>
                </a:solidFill>
                <a:latin typeface="Calibri" panose="020F0502020204030204" pitchFamily="34" charset="0"/>
                <a:cs typeface="Calibri" panose="020F0502020204030204" pitchFamily="34" charset="0"/>
                <a:sym typeface="Wingdings" pitchFamily="2" charset="2"/>
              </a:rPr>
              <a:t>=</a:t>
            </a:r>
            <a:r>
              <a:rPr lang="en-US" b="1" dirty="0">
                <a:solidFill>
                  <a:srgbClr val="0070C0"/>
                </a:solidFill>
                <a:latin typeface="Calibri" panose="020F0502020204030204" pitchFamily="34" charset="0"/>
                <a:cs typeface="Calibri" panose="020F0502020204030204" pitchFamily="34" charset="0"/>
              </a:rPr>
              <a:t> P(x|</a:t>
            </a:r>
            <a:r>
              <a:rPr lang="el-GR" b="1" dirty="0">
                <a:solidFill>
                  <a:srgbClr val="0070C0"/>
                </a:solidFill>
                <a:latin typeface="Calibri" panose="020F0502020204030204" pitchFamily="34" charset="0"/>
                <a:cs typeface="Calibri" panose="020F0502020204030204" pitchFamily="34" charset="0"/>
              </a:rPr>
              <a:t>θ</a:t>
            </a:r>
            <a:r>
              <a:rPr lang="en-US" b="1" dirty="0">
                <a:solidFill>
                  <a:srgbClr val="0070C0"/>
                </a:solidFill>
                <a:latin typeface="Calibri" panose="020F0502020204030204" pitchFamily="34" charset="0"/>
                <a:cs typeface="Calibri" panose="020F0502020204030204" pitchFamily="34" charset="0"/>
              </a:rPr>
              <a:t>) * P(</a:t>
            </a:r>
            <a:r>
              <a:rPr lang="el-GR" b="1" dirty="0">
                <a:solidFill>
                  <a:srgbClr val="0070C0"/>
                </a:solidFill>
                <a:latin typeface="Calibri" panose="020F0502020204030204" pitchFamily="34" charset="0"/>
                <a:cs typeface="Calibri" panose="020F0502020204030204" pitchFamily="34" charset="0"/>
              </a:rPr>
              <a:t>θ</a:t>
            </a:r>
            <a:r>
              <a:rPr lang="en-US" b="1" dirty="0">
                <a:solidFill>
                  <a:srgbClr val="0070C0"/>
                </a:solidFill>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Note – we don't use denominator P(x), because it is constant, depends only on data "x" )</a:t>
            </a:r>
          </a:p>
        </p:txBody>
      </p:sp>
      <p:sp>
        <p:nvSpPr>
          <p:cNvPr id="17" name="TextBox 16">
            <a:extLst>
              <a:ext uri="{FF2B5EF4-FFF2-40B4-BE49-F238E27FC236}">
                <a16:creationId xmlns:a16="http://schemas.microsoft.com/office/drawing/2014/main" id="{E58001A0-66A1-9345-9AC0-0D34470AF616}"/>
              </a:ext>
            </a:extLst>
          </p:cNvPr>
          <p:cNvSpPr txBox="1"/>
          <p:nvPr/>
        </p:nvSpPr>
        <p:spPr>
          <a:xfrm>
            <a:off x="793614" y="2444686"/>
            <a:ext cx="1362943" cy="307777"/>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Change Prior</a:t>
            </a:r>
          </a:p>
        </p:txBody>
      </p:sp>
      <p:sp>
        <p:nvSpPr>
          <p:cNvPr id="18" name="TextBox 17">
            <a:extLst>
              <a:ext uri="{FF2B5EF4-FFF2-40B4-BE49-F238E27FC236}">
                <a16:creationId xmlns:a16="http://schemas.microsoft.com/office/drawing/2014/main" id="{A50554F9-33AD-8E4A-A6A0-A61CD003CC00}"/>
              </a:ext>
            </a:extLst>
          </p:cNvPr>
          <p:cNvSpPr txBox="1"/>
          <p:nvPr/>
        </p:nvSpPr>
        <p:spPr>
          <a:xfrm>
            <a:off x="3305620" y="2438740"/>
            <a:ext cx="2311090" cy="307777"/>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Change Data / Likelihood</a:t>
            </a:r>
          </a:p>
        </p:txBody>
      </p:sp>
      <p:pic>
        <p:nvPicPr>
          <p:cNvPr id="9" name="Picture 8">
            <a:extLst>
              <a:ext uri="{FF2B5EF4-FFF2-40B4-BE49-F238E27FC236}">
                <a16:creationId xmlns:a16="http://schemas.microsoft.com/office/drawing/2014/main" id="{22AF3A29-5739-F040-A6EE-6B9376B4F83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18315" y="330367"/>
            <a:ext cx="2324100" cy="660400"/>
          </a:xfrm>
          <a:prstGeom prst="rect">
            <a:avLst/>
          </a:prstGeom>
        </p:spPr>
      </p:pic>
      <p:sp>
        <p:nvSpPr>
          <p:cNvPr id="14" name="TextBox 13">
            <a:extLst>
              <a:ext uri="{FF2B5EF4-FFF2-40B4-BE49-F238E27FC236}">
                <a16:creationId xmlns:a16="http://schemas.microsoft.com/office/drawing/2014/main" id="{42CCD526-9AC4-7C4D-8364-2BCCCF58C3E5}"/>
              </a:ext>
            </a:extLst>
          </p:cNvPr>
          <p:cNvSpPr txBox="1"/>
          <p:nvPr/>
        </p:nvSpPr>
        <p:spPr>
          <a:xfrm>
            <a:off x="9818315" y="36592"/>
            <a:ext cx="1808709"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Binomial Distribution</a:t>
            </a:r>
          </a:p>
        </p:txBody>
      </p:sp>
      <p:sp>
        <p:nvSpPr>
          <p:cNvPr id="15" name="Down Arrow 14">
            <a:extLst>
              <a:ext uri="{FF2B5EF4-FFF2-40B4-BE49-F238E27FC236}">
                <a16:creationId xmlns:a16="http://schemas.microsoft.com/office/drawing/2014/main" id="{8F1F6B84-E02C-714B-A889-0780879217CC}"/>
              </a:ext>
            </a:extLst>
          </p:cNvPr>
          <p:cNvSpPr/>
          <p:nvPr/>
        </p:nvSpPr>
        <p:spPr>
          <a:xfrm rot="3648071">
            <a:off x="6431189" y="2844913"/>
            <a:ext cx="825363" cy="1112125"/>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430D0526-1D3A-EA4A-951A-265143D80F77}"/>
              </a:ext>
            </a:extLst>
          </p:cNvPr>
          <p:cNvSpPr txBox="1"/>
          <p:nvPr/>
        </p:nvSpPr>
        <p:spPr>
          <a:xfrm>
            <a:off x="0" y="1255432"/>
            <a:ext cx="7057068" cy="1138773"/>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We need to evaluate the literacy rate </a:t>
            </a:r>
            <a:r>
              <a:rPr lang="el-GR" sz="1600" dirty="0">
                <a:latin typeface="Calibri" panose="020F0502020204030204" pitchFamily="34" charset="0"/>
                <a:cs typeface="Calibri" panose="020F0502020204030204" pitchFamily="34" charset="0"/>
              </a:rPr>
              <a:t>θ</a:t>
            </a:r>
            <a:r>
              <a:rPr lang="en-US" sz="1600" dirty="0">
                <a:latin typeface="Calibri" panose="020F0502020204030204" pitchFamily="34" charset="0"/>
                <a:cs typeface="Calibri" panose="020F0502020204030204" pitchFamily="34" charset="0"/>
              </a:rPr>
              <a:t>  (percentage of children who can read) in the population. </a:t>
            </a:r>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We presume that children are independent, that population is uniform, etc. </a:t>
            </a:r>
          </a:p>
          <a:p>
            <a:r>
              <a:rPr lang="en-US" sz="1200" dirty="0">
                <a:latin typeface="Calibri" panose="020F0502020204030204" pitchFamily="34" charset="0"/>
                <a:cs typeface="Calibri" panose="020F0502020204030204" pitchFamily="34" charset="0"/>
              </a:rPr>
              <a:t>We (subjectively) use binomial distribution for likelihood function. </a:t>
            </a:r>
          </a:p>
          <a:p>
            <a:r>
              <a:rPr lang="en-US"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8"/>
              </a:rPr>
              <a:t>https://www.youtube.com/watch?v=yvWlpwnT1nw</a:t>
            </a:r>
            <a:r>
              <a:rPr lang="en-US" sz="1200" dirty="0">
                <a:latin typeface="Calibri" panose="020F0502020204030204" pitchFamily="34" charset="0"/>
                <a:cs typeface="Calibri" panose="020F0502020204030204" pitchFamily="34" charset="0"/>
              </a:rPr>
              <a:t> </a:t>
            </a:r>
          </a:p>
        </p:txBody>
      </p:sp>
      <p:pic>
        <p:nvPicPr>
          <p:cNvPr id="1028" name="Picture 4" descr="Boy Reading Book Outline Stock Illustrations – 760 Boy Reading Book Outline  Stock Illustrations, Vectors &amp; Clipart - Dreamstime">
            <a:extLst>
              <a:ext uri="{FF2B5EF4-FFF2-40B4-BE49-F238E27FC236}">
                <a16:creationId xmlns:a16="http://schemas.microsoft.com/office/drawing/2014/main" id="{40619F64-57EE-6A4C-9B53-5C007FEC9852}"/>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1089375" y="773087"/>
            <a:ext cx="244474" cy="485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y Reading Book Outline Stock Illustrations – 760 Boy Reading Book Outline  Stock Illustrations, Vectors &amp; Clipart - Dreamstime">
            <a:extLst>
              <a:ext uri="{FF2B5EF4-FFF2-40B4-BE49-F238E27FC236}">
                <a16:creationId xmlns:a16="http://schemas.microsoft.com/office/drawing/2014/main" id="{9D0864A7-86E8-1B49-9097-CE290E750850}"/>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2069871"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Boy Reading Book Outline Stock Illustrations – 760 Boy Reading Book Outline  Stock Illustrations, Vectors &amp; Clipart - Dreamstime">
            <a:extLst>
              <a:ext uri="{FF2B5EF4-FFF2-40B4-BE49-F238E27FC236}">
                <a16:creationId xmlns:a16="http://schemas.microsoft.com/office/drawing/2014/main" id="{E3805C6D-7B99-EF42-AE48-500D6C0E00EC}"/>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599127" y="773087"/>
            <a:ext cx="244474" cy="4854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Boy Reading Book Outline Stock Illustrations – 760 Boy Reading Book Outline  Stock Illustrations, Vectors &amp; Clipart - Dreamstime">
            <a:extLst>
              <a:ext uri="{FF2B5EF4-FFF2-40B4-BE49-F238E27FC236}">
                <a16:creationId xmlns:a16="http://schemas.microsoft.com/office/drawing/2014/main" id="{F4C8897B-D1DB-984E-BD40-F6E8F54CFADD}"/>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1579623" y="773087"/>
            <a:ext cx="244474" cy="4854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Boy Reading Book Outline Stock Illustrations – 760 Boy Reading Book Outline  Stock Illustrations, Vectors &amp; Clipart - Dreamstime">
            <a:extLst>
              <a:ext uri="{FF2B5EF4-FFF2-40B4-BE49-F238E27FC236}">
                <a16:creationId xmlns:a16="http://schemas.microsoft.com/office/drawing/2014/main" id="{23676CD5-3841-4140-96B6-ADC6A512390E}"/>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2552292"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Boy Reading Book Outline Stock Illustrations – 760 Boy Reading Book Outline  Stock Illustrations, Vectors &amp; Clipart - Dreamstime">
            <a:extLst>
              <a:ext uri="{FF2B5EF4-FFF2-40B4-BE49-F238E27FC236}">
                <a16:creationId xmlns:a16="http://schemas.microsoft.com/office/drawing/2014/main" id="{A1C2C2CF-35B8-6C48-B49E-9563489C9059}"/>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3034713"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Boy Reading Book Outline Stock Illustrations – 760 Boy Reading Book Outline  Stock Illustrations, Vectors &amp; Clipart - Dreamstime">
            <a:extLst>
              <a:ext uri="{FF2B5EF4-FFF2-40B4-BE49-F238E27FC236}">
                <a16:creationId xmlns:a16="http://schemas.microsoft.com/office/drawing/2014/main" id="{69BF1247-FF67-5943-9D52-0EBC7509F47D}"/>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3517134"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Boy Reading Book Outline Stock Illustrations – 760 Boy Reading Book Outline  Stock Illustrations, Vectors &amp; Clipart - Dreamstime">
            <a:extLst>
              <a:ext uri="{FF2B5EF4-FFF2-40B4-BE49-F238E27FC236}">
                <a16:creationId xmlns:a16="http://schemas.microsoft.com/office/drawing/2014/main" id="{8B0EEF28-CAE6-6248-BEF1-7739B5DD85D5}"/>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3999555"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Boy Reading Book Outline Stock Illustrations – 760 Boy Reading Book Outline  Stock Illustrations, Vectors &amp; Clipart - Dreamstime">
            <a:extLst>
              <a:ext uri="{FF2B5EF4-FFF2-40B4-BE49-F238E27FC236}">
                <a16:creationId xmlns:a16="http://schemas.microsoft.com/office/drawing/2014/main" id="{7A0224BF-BD58-E045-897C-C5EA6B27E20B}"/>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4481976"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Boy Reading Book Outline Stock Illustrations – 760 Boy Reading Book Outline  Stock Illustrations, Vectors &amp; Clipart - Dreamstime">
            <a:extLst>
              <a:ext uri="{FF2B5EF4-FFF2-40B4-BE49-F238E27FC236}">
                <a16:creationId xmlns:a16="http://schemas.microsoft.com/office/drawing/2014/main" id="{9DE4ACC5-10FB-C043-94A8-B0CFF33E2162}"/>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4964397" y="773087"/>
            <a:ext cx="236647" cy="48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1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37572"/>
            <a:ext cx="4020207"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Example 2 - exponential</a:t>
            </a:r>
          </a:p>
        </p:txBody>
      </p:sp>
      <p:pic>
        <p:nvPicPr>
          <p:cNvPr id="4" name="Picture 3">
            <a:extLst>
              <a:ext uri="{FF2B5EF4-FFF2-40B4-BE49-F238E27FC236}">
                <a16:creationId xmlns:a16="http://schemas.microsoft.com/office/drawing/2014/main" id="{F89887AE-03E3-D84A-896C-B4E9A7411A9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305257" y="258296"/>
            <a:ext cx="3500526" cy="2804236"/>
          </a:xfrm>
          <a:prstGeom prst="rect">
            <a:avLst/>
          </a:prstGeom>
        </p:spPr>
      </p:pic>
      <p:pic>
        <p:nvPicPr>
          <p:cNvPr id="7" name="Picture 6">
            <a:extLst>
              <a:ext uri="{FF2B5EF4-FFF2-40B4-BE49-F238E27FC236}">
                <a16:creationId xmlns:a16="http://schemas.microsoft.com/office/drawing/2014/main" id="{DF32C525-381C-F041-BE86-097D874772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05257" y="3557523"/>
            <a:ext cx="1604817" cy="1214914"/>
          </a:xfrm>
          <a:prstGeom prst="rect">
            <a:avLst/>
          </a:prstGeom>
        </p:spPr>
      </p:pic>
      <p:sp>
        <p:nvSpPr>
          <p:cNvPr id="8" name="TextBox 7">
            <a:extLst>
              <a:ext uri="{FF2B5EF4-FFF2-40B4-BE49-F238E27FC236}">
                <a16:creationId xmlns:a16="http://schemas.microsoft.com/office/drawing/2014/main" id="{8F80D991-C076-6145-9149-D86D17FCC03E}"/>
              </a:ext>
            </a:extLst>
          </p:cNvPr>
          <p:cNvSpPr txBox="1"/>
          <p:nvPr/>
        </p:nvSpPr>
        <p:spPr>
          <a:xfrm>
            <a:off x="8055520" y="3884512"/>
            <a:ext cx="2322974"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Step 2 – generated 1000 values of </a:t>
            </a:r>
            <a:r>
              <a:rPr lang="el-GR" sz="1200" b="1" dirty="0">
                <a:solidFill>
                  <a:srgbClr val="00B050"/>
                </a:solidFill>
                <a:latin typeface="Calibri" panose="020F0502020204030204" pitchFamily="34" charset="0"/>
                <a:cs typeface="Calibri" panose="020F0502020204030204" pitchFamily="34" charset="0"/>
              </a:rPr>
              <a:t>λ</a:t>
            </a:r>
            <a:r>
              <a:rPr lang="en-US" sz="1200" b="1" dirty="0">
                <a:solidFill>
                  <a:srgbClr val="00B050"/>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(prior distribution)</a:t>
            </a:r>
          </a:p>
        </p:txBody>
      </p:sp>
      <p:pic>
        <p:nvPicPr>
          <p:cNvPr id="10" name="Picture 9">
            <a:extLst>
              <a:ext uri="{FF2B5EF4-FFF2-40B4-BE49-F238E27FC236}">
                <a16:creationId xmlns:a16="http://schemas.microsoft.com/office/drawing/2014/main" id="{584CDA89-CD45-1C4C-85D6-A9B5DD35AF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305257" y="5414032"/>
            <a:ext cx="1518644" cy="1214915"/>
          </a:xfrm>
          <a:prstGeom prst="rect">
            <a:avLst/>
          </a:prstGeom>
        </p:spPr>
      </p:pic>
      <p:sp>
        <p:nvSpPr>
          <p:cNvPr id="12" name="TextBox 11">
            <a:extLst>
              <a:ext uri="{FF2B5EF4-FFF2-40B4-BE49-F238E27FC236}">
                <a16:creationId xmlns:a16="http://schemas.microsoft.com/office/drawing/2014/main" id="{346D33D7-2EFA-7746-AAAE-40E0D7749D75}"/>
              </a:ext>
            </a:extLst>
          </p:cNvPr>
          <p:cNvSpPr txBox="1"/>
          <p:nvPr/>
        </p:nvSpPr>
        <p:spPr>
          <a:xfrm>
            <a:off x="8172294" y="5694358"/>
            <a:ext cx="2322974" cy="461665"/>
          </a:xfrm>
          <a:prstGeom prst="rect">
            <a:avLst/>
          </a:prstGeom>
          <a:noFill/>
        </p:spPr>
        <p:txBody>
          <a:bodyPr wrap="square" rtlCol="0">
            <a:spAutoFit/>
          </a:bodyPr>
          <a:lstStyle/>
          <a:p>
            <a:r>
              <a:rPr lang="en-US" sz="1200" dirty="0">
                <a:latin typeface="Calibri" panose="020F0502020204030204" pitchFamily="34" charset="0"/>
                <a:cs typeface="Calibri" panose="020F0502020204030204" pitchFamily="34" charset="0"/>
              </a:rPr>
              <a:t>Step 4 – posterior distribution,</a:t>
            </a:r>
          </a:p>
          <a:p>
            <a:r>
              <a:rPr lang="en-US" sz="1200" dirty="0">
                <a:latin typeface="Calibri" panose="020F0502020204030204" pitchFamily="34" charset="0"/>
                <a:cs typeface="Calibri" panose="020F0502020204030204" pitchFamily="34" charset="0"/>
              </a:rPr>
              <a:t>confidence interval</a:t>
            </a:r>
          </a:p>
        </p:txBody>
      </p:sp>
      <p:pic>
        <p:nvPicPr>
          <p:cNvPr id="11" name="Picture 10">
            <a:extLst>
              <a:ext uri="{FF2B5EF4-FFF2-40B4-BE49-F238E27FC236}">
                <a16:creationId xmlns:a16="http://schemas.microsoft.com/office/drawing/2014/main" id="{F8103F5D-D3A6-0E4D-8566-DB6C456E59D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95268" y="5414032"/>
            <a:ext cx="1518644" cy="1264781"/>
          </a:xfrm>
          <a:prstGeom prst="rect">
            <a:avLst/>
          </a:prstGeom>
        </p:spPr>
      </p:pic>
      <p:sp>
        <p:nvSpPr>
          <p:cNvPr id="14" name="TextBox 13">
            <a:extLst>
              <a:ext uri="{FF2B5EF4-FFF2-40B4-BE49-F238E27FC236}">
                <a16:creationId xmlns:a16="http://schemas.microsoft.com/office/drawing/2014/main" id="{DED664E5-2E16-1C45-BDD3-190F3A074F5D}"/>
              </a:ext>
            </a:extLst>
          </p:cNvPr>
          <p:cNvSpPr txBox="1"/>
          <p:nvPr/>
        </p:nvSpPr>
        <p:spPr>
          <a:xfrm>
            <a:off x="196276" y="1043473"/>
            <a:ext cx="5591298" cy="1200329"/>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latin typeface="Calibri" panose="020F0502020204030204" pitchFamily="34" charset="0"/>
                <a:cs typeface="Calibri" panose="020F0502020204030204" pitchFamily="34" charset="0"/>
              </a:rPr>
              <a:t>We have a sample of 50 data data points  x</a:t>
            </a:r>
            <a:r>
              <a:rPr lang="en-US" sz="1200" baseline="-25000" dirty="0">
                <a:latin typeface="Calibri" panose="020F0502020204030204" pitchFamily="34" charset="0"/>
                <a:cs typeface="Calibri" panose="020F0502020204030204" pitchFamily="34" charset="0"/>
              </a:rPr>
              <a:t>1</a:t>
            </a:r>
            <a:r>
              <a:rPr lang="en-US" sz="1200" dirty="0">
                <a:latin typeface="Calibri" panose="020F0502020204030204" pitchFamily="34" charset="0"/>
                <a:cs typeface="Calibri" panose="020F0502020204030204" pitchFamily="34" charset="0"/>
              </a:rPr>
              <a:t> .. x</a:t>
            </a:r>
            <a:r>
              <a:rPr lang="en-US" sz="1200" baseline="-25000" dirty="0">
                <a:latin typeface="Calibri" panose="020F0502020204030204" pitchFamily="34" charset="0"/>
                <a:cs typeface="Calibri" panose="020F0502020204030204" pitchFamily="34" charset="0"/>
              </a:rPr>
              <a:t>50</a:t>
            </a:r>
            <a:r>
              <a:rPr lang="en-US" sz="1200" dirty="0">
                <a:latin typeface="Calibri" panose="020F0502020204030204" pitchFamily="34" charset="0"/>
                <a:cs typeface="Calibri" panose="020F0502020204030204" pitchFamily="34" charset="0"/>
              </a:rPr>
              <a:t> .</a:t>
            </a:r>
          </a:p>
          <a:p>
            <a:r>
              <a:rPr lang="en-US" sz="1200" dirty="0">
                <a:latin typeface="Calibri" panose="020F0502020204030204" pitchFamily="34" charset="0"/>
                <a:cs typeface="Calibri" panose="020F0502020204030204" pitchFamily="34" charset="0"/>
              </a:rPr>
              <a:t>The distribution of the values presumably follows exponential </a:t>
            </a:r>
          </a:p>
          <a:p>
            <a:r>
              <a:rPr lang="en-US" sz="1200" dirty="0">
                <a:latin typeface="Calibri" panose="020F0502020204030204" pitchFamily="34" charset="0"/>
                <a:cs typeface="Calibri" panose="020F0502020204030204" pitchFamily="34" charset="0"/>
              </a:rPr>
              <a:t>probability distribution </a:t>
            </a:r>
            <a:r>
              <a:rPr lang="el-GR" sz="1200" b="1" dirty="0">
                <a:solidFill>
                  <a:srgbClr val="00B050"/>
                </a:solidFill>
                <a:latin typeface="Calibri" panose="020F0502020204030204" pitchFamily="34" charset="0"/>
                <a:cs typeface="Calibri" panose="020F0502020204030204" pitchFamily="34" charset="0"/>
              </a:rPr>
              <a:t>λ</a:t>
            </a:r>
            <a:r>
              <a:rPr lang="en-US" sz="1200" b="1" dirty="0">
                <a:solidFill>
                  <a:srgbClr val="00B050"/>
                </a:solidFill>
                <a:latin typeface="Calibri" panose="020F0502020204030204" pitchFamily="34" charset="0"/>
                <a:cs typeface="Calibri" panose="020F0502020204030204" pitchFamily="34" charset="0"/>
              </a:rPr>
              <a:t>e</a:t>
            </a:r>
            <a:r>
              <a:rPr lang="en-US" sz="1200" b="1" baseline="30000" dirty="0">
                <a:solidFill>
                  <a:srgbClr val="00B050"/>
                </a:solidFill>
                <a:latin typeface="Calibri" panose="020F0502020204030204" pitchFamily="34" charset="0"/>
                <a:cs typeface="Calibri" panose="020F0502020204030204" pitchFamily="34" charset="0"/>
              </a:rPr>
              <a:t>-</a:t>
            </a:r>
            <a:r>
              <a:rPr lang="el-GR" sz="1200" b="1" baseline="30000" dirty="0">
                <a:solidFill>
                  <a:srgbClr val="00B050"/>
                </a:solidFill>
                <a:latin typeface="Calibri" panose="020F0502020204030204" pitchFamily="34" charset="0"/>
                <a:cs typeface="Calibri" panose="020F0502020204030204" pitchFamily="34" charset="0"/>
              </a:rPr>
              <a:t>λ</a:t>
            </a:r>
            <a:r>
              <a:rPr lang="en-US" sz="1200" b="1" baseline="30000" dirty="0">
                <a:solidFill>
                  <a:srgbClr val="00B050"/>
                </a:solidFill>
                <a:latin typeface="Calibri" panose="020F0502020204030204" pitchFamily="34" charset="0"/>
                <a:cs typeface="Calibri" panose="020F0502020204030204" pitchFamily="34" charset="0"/>
              </a:rPr>
              <a:t>x</a:t>
            </a:r>
            <a:r>
              <a:rPr lang="en-US" sz="1200" dirty="0">
                <a:latin typeface="Calibri" panose="020F0502020204030204" pitchFamily="34" charset="0"/>
                <a:cs typeface="Calibri" panose="020F0502020204030204" pitchFamily="34" charset="0"/>
              </a:rPr>
              <a:t> . </a:t>
            </a:r>
          </a:p>
          <a:p>
            <a:r>
              <a:rPr lang="en-US" sz="1200" dirty="0">
                <a:latin typeface="Calibri" panose="020F0502020204030204" pitchFamily="34" charset="0"/>
                <a:cs typeface="Calibri" panose="020F0502020204030204" pitchFamily="34" charset="0"/>
              </a:rPr>
              <a:t>Please estimate the value of </a:t>
            </a:r>
            <a:r>
              <a:rPr lang="el-GR" sz="1200" b="1" dirty="0">
                <a:solidFill>
                  <a:srgbClr val="00B050"/>
                </a:solidFill>
                <a:latin typeface="Calibri" panose="020F0502020204030204" pitchFamily="34" charset="0"/>
                <a:cs typeface="Calibri" panose="020F0502020204030204" pitchFamily="34" charset="0"/>
              </a:rPr>
              <a:t>λ</a:t>
            </a:r>
            <a:r>
              <a:rPr lang="en-US" sz="1200" dirty="0">
                <a:latin typeface="Calibri" panose="020F0502020204030204" pitchFamily="34" charset="0"/>
                <a:cs typeface="Calibri" panose="020F0502020204030204" pitchFamily="34" charset="0"/>
              </a:rPr>
              <a:t> . </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6"/>
              </a:rPr>
              <a:t>https://www.youtube.com/watch?v=I4dkEALQv34</a:t>
            </a:r>
            <a:r>
              <a:rPr lang="en-US" sz="1200" dirty="0">
                <a:latin typeface="Calibri" panose="020F0502020204030204" pitchFamily="34" charset="0"/>
                <a:cs typeface="Calibri" panose="020F0502020204030204" pitchFamily="34" charset="0"/>
              </a:rPr>
              <a:t> </a:t>
            </a:r>
          </a:p>
        </p:txBody>
      </p:sp>
      <p:sp>
        <p:nvSpPr>
          <p:cNvPr id="3" name="TextBox 2">
            <a:extLst>
              <a:ext uri="{FF2B5EF4-FFF2-40B4-BE49-F238E27FC236}">
                <a16:creationId xmlns:a16="http://schemas.microsoft.com/office/drawing/2014/main" id="{2420EDBB-1B7A-56E9-3167-307EA79FCEBF}"/>
              </a:ext>
            </a:extLst>
          </p:cNvPr>
          <p:cNvSpPr txBox="1"/>
          <p:nvPr/>
        </p:nvSpPr>
        <p:spPr>
          <a:xfrm>
            <a:off x="196276" y="2484182"/>
            <a:ext cx="5591298" cy="646331"/>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latin typeface="Calibri" panose="020F0502020204030204" pitchFamily="34" charset="0"/>
                <a:cs typeface="Calibri" panose="020F0502020204030204" pitchFamily="34" charset="0"/>
              </a:rPr>
              <a:t>Method 1: "Point Estimation" = "Maximum Likelihood Estimation".</a:t>
            </a:r>
          </a:p>
          <a:p>
            <a:r>
              <a:rPr lang="el-GR" sz="1200" b="1" dirty="0">
                <a:solidFill>
                  <a:srgbClr val="00B050"/>
                </a:solidFill>
                <a:latin typeface="Calibri" panose="020F0502020204030204" pitchFamily="34" charset="0"/>
                <a:cs typeface="Calibri" panose="020F0502020204030204" pitchFamily="34" charset="0"/>
              </a:rPr>
              <a:t>λ</a:t>
            </a:r>
            <a:r>
              <a:rPr lang="en-US" sz="1200" b="1" dirty="0">
                <a:solidFill>
                  <a:srgbClr val="00B050"/>
                </a:solidFill>
                <a:latin typeface="Calibri" panose="020F0502020204030204" pitchFamily="34" charset="0"/>
                <a:cs typeface="Calibri" panose="020F0502020204030204" pitchFamily="34" charset="0"/>
              </a:rPr>
              <a:t> = 1/m, </a:t>
            </a:r>
          </a:p>
          <a:p>
            <a:r>
              <a:rPr lang="en-US" sz="1200" dirty="0">
                <a:latin typeface="Calibri" panose="020F0502020204030204" pitchFamily="34" charset="0"/>
                <a:cs typeface="Calibri" panose="020F0502020204030204" pitchFamily="34" charset="0"/>
              </a:rPr>
              <a:t>where m = mean(x</a:t>
            </a:r>
            <a:r>
              <a:rPr lang="en-US" sz="1200" baseline="-25000" dirty="0">
                <a:latin typeface="Calibri" panose="020F0502020204030204" pitchFamily="34" charset="0"/>
                <a:cs typeface="Calibri" panose="020F0502020204030204" pitchFamily="34" charset="0"/>
              </a:rPr>
              <a:t>i</a:t>
            </a:r>
            <a:r>
              <a:rPr lang="en-US" sz="1200" dirty="0">
                <a:latin typeface="Calibri" panose="020F0502020204030204" pitchFamily="34" charset="0"/>
                <a:cs typeface="Calibri" panose="020F0502020204030204" pitchFamily="34" charset="0"/>
              </a:rPr>
              <a:t>) = (x</a:t>
            </a:r>
            <a:r>
              <a:rPr lang="en-US" sz="1200" baseline="-25000" dirty="0">
                <a:latin typeface="Calibri" panose="020F0502020204030204" pitchFamily="34" charset="0"/>
                <a:cs typeface="Calibri" panose="020F0502020204030204" pitchFamily="34" charset="0"/>
              </a:rPr>
              <a:t>1</a:t>
            </a:r>
            <a:r>
              <a:rPr lang="en-US" sz="1200" dirty="0">
                <a:latin typeface="Calibri" panose="020F0502020204030204" pitchFamily="34" charset="0"/>
                <a:cs typeface="Calibri" panose="020F0502020204030204" pitchFamily="34" charset="0"/>
              </a:rPr>
              <a:t> + ...+ x</a:t>
            </a:r>
            <a:r>
              <a:rPr lang="en-US" sz="1200" baseline="-25000" dirty="0">
                <a:latin typeface="Calibri" panose="020F0502020204030204" pitchFamily="34" charset="0"/>
                <a:cs typeface="Calibri" panose="020F0502020204030204" pitchFamily="34" charset="0"/>
              </a:rPr>
              <a:t>50</a:t>
            </a:r>
            <a:r>
              <a:rPr lang="en-US" sz="1200" dirty="0">
                <a:latin typeface="Calibri" panose="020F0502020204030204" pitchFamily="34" charset="0"/>
                <a:cs typeface="Calibri" panose="020F0502020204030204" pitchFamily="34" charset="0"/>
              </a:rPr>
              <a:t>)/50</a:t>
            </a:r>
          </a:p>
        </p:txBody>
      </p:sp>
      <p:sp>
        <p:nvSpPr>
          <p:cNvPr id="5" name="TextBox 4">
            <a:extLst>
              <a:ext uri="{FF2B5EF4-FFF2-40B4-BE49-F238E27FC236}">
                <a16:creationId xmlns:a16="http://schemas.microsoft.com/office/drawing/2014/main" id="{354F4CD2-4168-1399-C6B2-D9796EF3089E}"/>
              </a:ext>
            </a:extLst>
          </p:cNvPr>
          <p:cNvSpPr txBox="1"/>
          <p:nvPr/>
        </p:nvSpPr>
        <p:spPr>
          <a:xfrm>
            <a:off x="197540" y="3366515"/>
            <a:ext cx="5591298" cy="326243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latin typeface="Calibri" panose="020F0502020204030204" pitchFamily="34" charset="0"/>
                <a:cs typeface="Calibri" panose="020F0502020204030204" pitchFamily="34" charset="0"/>
              </a:rPr>
              <a:t>Method 2: Interval Estimation = "Bayesian Inference".</a:t>
            </a:r>
          </a:p>
          <a:p>
            <a:r>
              <a:rPr lang="en-US" sz="1200" dirty="0">
                <a:latin typeface="Calibri" panose="020F0502020204030204" pitchFamily="34" charset="0"/>
                <a:cs typeface="Calibri" panose="020F0502020204030204" pitchFamily="34" charset="0"/>
              </a:rPr>
              <a:t>  Estimate a distribution of possible values of  </a:t>
            </a:r>
            <a:r>
              <a:rPr lang="el-GR" sz="1200" b="1" dirty="0">
                <a:solidFill>
                  <a:srgbClr val="00B050"/>
                </a:solidFill>
                <a:latin typeface="Calibri" panose="020F0502020204030204" pitchFamily="34" charset="0"/>
                <a:cs typeface="Calibri" panose="020F0502020204030204" pitchFamily="34" charset="0"/>
              </a:rPr>
              <a:t>λ</a:t>
            </a:r>
            <a:r>
              <a:rPr lang="en-US" sz="1200" dirty="0">
                <a:latin typeface="Calibri" panose="020F0502020204030204" pitchFamily="34" charset="0"/>
                <a:cs typeface="Calibri" panose="020F0502020204030204" pitchFamily="34" charset="0"/>
              </a:rPr>
              <a:t> .</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Step 1 – assume a </a:t>
            </a:r>
            <a:r>
              <a:rPr lang="en-US" sz="1200" dirty="0">
                <a:solidFill>
                  <a:srgbClr val="FF0000"/>
                </a:solidFill>
                <a:latin typeface="Calibri" panose="020F0502020204030204" pitchFamily="34" charset="0"/>
                <a:cs typeface="Calibri" panose="020F0502020204030204" pitchFamily="34" charset="0"/>
              </a:rPr>
              <a:t>prior distribution</a:t>
            </a:r>
            <a:r>
              <a:rPr lang="en-US" sz="1200" dirty="0">
                <a:latin typeface="Calibri" panose="020F0502020204030204" pitchFamily="34" charset="0"/>
                <a:cs typeface="Calibri" panose="020F0502020204030204" pitchFamily="34" charset="0"/>
              </a:rPr>
              <a:t> of </a:t>
            </a:r>
            <a:r>
              <a:rPr lang="el-GR" sz="1200" b="1" dirty="0">
                <a:solidFill>
                  <a:srgbClr val="00B050"/>
                </a:solidFill>
                <a:latin typeface="Calibri" panose="020F0502020204030204" pitchFamily="34" charset="0"/>
                <a:cs typeface="Calibri" panose="020F0502020204030204" pitchFamily="34" charset="0"/>
              </a:rPr>
              <a:t>λ</a:t>
            </a:r>
            <a:r>
              <a:rPr lang="en-US" sz="1200" b="1" dirty="0">
                <a:solidFill>
                  <a:srgbClr val="00B050"/>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without accounting for observed data. For example, make it flat uniform in range (1,6).</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Step2 – generate random </a:t>
            </a:r>
            <a:r>
              <a:rPr lang="el-GR" sz="1200" b="1" dirty="0">
                <a:solidFill>
                  <a:srgbClr val="00B050"/>
                </a:solidFill>
                <a:latin typeface="Calibri" panose="020F0502020204030204" pitchFamily="34" charset="0"/>
                <a:cs typeface="Calibri" panose="020F0502020204030204" pitchFamily="34" charset="0"/>
              </a:rPr>
              <a:t>λ</a:t>
            </a:r>
            <a:r>
              <a:rPr lang="en-US" sz="1200" b="1" dirty="0">
                <a:solidFill>
                  <a:srgbClr val="00B050"/>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values following the </a:t>
            </a:r>
            <a:r>
              <a:rPr lang="en-US" sz="1200" dirty="0">
                <a:solidFill>
                  <a:srgbClr val="FF0000"/>
                </a:solidFill>
                <a:latin typeface="Calibri" panose="020F0502020204030204" pitchFamily="34" charset="0"/>
                <a:cs typeface="Calibri" panose="020F0502020204030204" pitchFamily="34" charset="0"/>
              </a:rPr>
              <a:t>prior distribution</a:t>
            </a:r>
            <a:r>
              <a:rPr lang="en-US" sz="1200" dirty="0">
                <a:latin typeface="Calibri" panose="020F0502020204030204" pitchFamily="34" charset="0"/>
                <a:cs typeface="Calibri" panose="020F0502020204030204" pitchFamily="34" charset="0"/>
              </a:rPr>
              <a:t> .</a:t>
            </a:r>
          </a:p>
          <a:p>
            <a:r>
              <a:rPr lang="en-US" sz="1200" dirty="0">
                <a:latin typeface="Calibri" panose="020F0502020204030204" pitchFamily="34" charset="0"/>
                <a:cs typeface="Calibri" panose="020F0502020204030204" pitchFamily="34" charset="0"/>
              </a:rPr>
              <a:t>  generate thousand random values </a:t>
            </a:r>
            <a:r>
              <a:rPr lang="el-GR" sz="1200" b="1" dirty="0">
                <a:solidFill>
                  <a:srgbClr val="00B050"/>
                </a:solidFill>
                <a:latin typeface="Calibri" panose="020F0502020204030204" pitchFamily="34" charset="0"/>
                <a:cs typeface="Calibri" panose="020F0502020204030204" pitchFamily="34" charset="0"/>
              </a:rPr>
              <a:t>λ</a:t>
            </a:r>
            <a:r>
              <a:rPr lang="en-US" sz="1200" b="1" dirty="0">
                <a:solidFill>
                  <a:srgbClr val="00B050"/>
                </a:solidFill>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rPr>
              <a:t>in range (1,6)</a:t>
            </a: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Step 3 – compute the likelihood of each generated </a:t>
            </a:r>
            <a:r>
              <a:rPr lang="el-GR" sz="1200" b="1" dirty="0">
                <a:solidFill>
                  <a:srgbClr val="00B050"/>
                </a:solidFill>
                <a:latin typeface="Calibri" panose="020F0502020204030204" pitchFamily="34" charset="0"/>
                <a:cs typeface="Calibri" panose="020F0502020204030204" pitchFamily="34" charset="0"/>
              </a:rPr>
              <a:t>λ</a:t>
            </a:r>
            <a:r>
              <a:rPr lang="en-US" sz="1200" dirty="0">
                <a:latin typeface="Calibri" panose="020F0502020204030204" pitchFamily="34" charset="0"/>
                <a:cs typeface="Calibri" panose="020F0502020204030204" pitchFamily="34" charset="0"/>
              </a:rPr>
              <a:t> . </a:t>
            </a:r>
          </a:p>
          <a:p>
            <a:r>
              <a:rPr lang="en-US" sz="1200" dirty="0">
                <a:latin typeface="Calibri" panose="020F0502020204030204" pitchFamily="34" charset="0"/>
                <a:cs typeface="Calibri" panose="020F0502020204030204" pitchFamily="34" charset="0"/>
              </a:rPr>
              <a:t>      L(</a:t>
            </a:r>
            <a:r>
              <a:rPr lang="el-GR" sz="1200" b="1" dirty="0">
                <a:solidFill>
                  <a:srgbClr val="00B050"/>
                </a:solidFill>
                <a:latin typeface="Calibri" panose="020F0502020204030204" pitchFamily="34" charset="0"/>
                <a:cs typeface="Calibri" panose="020F0502020204030204" pitchFamily="34" charset="0"/>
              </a:rPr>
              <a:t>λ</a:t>
            </a:r>
            <a:r>
              <a:rPr lang="en-US" sz="1200" b="1" baseline="-25000" dirty="0">
                <a:solidFill>
                  <a:srgbClr val="00B050"/>
                </a:solidFill>
                <a:latin typeface="Calibri" panose="020F0502020204030204" pitchFamily="34" charset="0"/>
                <a:cs typeface="Calibri" panose="020F0502020204030204" pitchFamily="34" charset="0"/>
              </a:rPr>
              <a:t>n</a:t>
            </a:r>
            <a:r>
              <a:rPr lang="en-US" sz="1200" dirty="0">
                <a:solidFill>
                  <a:schemeClr val="tx1"/>
                </a:solidFill>
                <a:latin typeface="Calibri" panose="020F0502020204030204" pitchFamily="34" charset="0"/>
                <a:cs typeface="Calibri" panose="020F0502020204030204" pitchFamily="34" charset="0"/>
              </a:rPr>
              <a:t>) = The probability of observing data x</a:t>
            </a:r>
            <a:r>
              <a:rPr lang="en-US" sz="1200" baseline="-25000" dirty="0">
                <a:solidFill>
                  <a:schemeClr val="tx1"/>
                </a:solidFill>
                <a:latin typeface="Calibri" panose="020F0502020204030204" pitchFamily="34" charset="0"/>
                <a:cs typeface="Calibri" panose="020F0502020204030204" pitchFamily="34" charset="0"/>
              </a:rPr>
              <a:t>1</a:t>
            </a:r>
            <a:r>
              <a:rPr lang="en-US" sz="1200" dirty="0">
                <a:solidFill>
                  <a:schemeClr val="tx1"/>
                </a:solidFill>
                <a:latin typeface="Calibri" panose="020F0502020204030204" pitchFamily="34" charset="0"/>
                <a:cs typeface="Calibri" panose="020F0502020204030204" pitchFamily="34" charset="0"/>
              </a:rPr>
              <a:t>...x</a:t>
            </a:r>
            <a:r>
              <a:rPr lang="en-US" sz="1200" baseline="-25000" dirty="0">
                <a:solidFill>
                  <a:schemeClr val="tx1"/>
                </a:solidFill>
                <a:latin typeface="Calibri" panose="020F0502020204030204" pitchFamily="34" charset="0"/>
                <a:cs typeface="Calibri" panose="020F0502020204030204" pitchFamily="34" charset="0"/>
              </a:rPr>
              <a:t>50</a:t>
            </a:r>
            <a:r>
              <a:rPr lang="en-US" sz="1200" dirty="0">
                <a:solidFill>
                  <a:schemeClr val="tx1"/>
                </a:solidFill>
                <a:latin typeface="Calibri" panose="020F0502020204030204" pitchFamily="34" charset="0"/>
                <a:cs typeface="Calibri" panose="020F0502020204030204" pitchFamily="34" charset="0"/>
              </a:rPr>
              <a:t> and </a:t>
            </a:r>
            <a:r>
              <a:rPr lang="el-GR" sz="1200" dirty="0">
                <a:solidFill>
                  <a:schemeClr val="tx1"/>
                </a:solidFill>
                <a:latin typeface="Calibri" panose="020F0502020204030204" pitchFamily="34" charset="0"/>
                <a:cs typeface="Calibri" panose="020F0502020204030204" pitchFamily="34" charset="0"/>
              </a:rPr>
              <a:t>λ</a:t>
            </a:r>
            <a:r>
              <a:rPr lang="en-US" sz="1200" dirty="0">
                <a:solidFill>
                  <a:schemeClr val="tx1"/>
                </a:solidFill>
                <a:latin typeface="Calibri" panose="020F0502020204030204" pitchFamily="34" charset="0"/>
                <a:cs typeface="Calibri" panose="020F0502020204030204" pitchFamily="34" charset="0"/>
              </a:rPr>
              <a:t> = </a:t>
            </a:r>
            <a:r>
              <a:rPr lang="el-GR" sz="1200" dirty="0">
                <a:solidFill>
                  <a:schemeClr val="tx1"/>
                </a:solidFill>
                <a:latin typeface="Calibri" panose="020F0502020204030204" pitchFamily="34" charset="0"/>
                <a:cs typeface="Calibri" panose="020F0502020204030204" pitchFamily="34" charset="0"/>
              </a:rPr>
              <a:t>λ</a:t>
            </a:r>
            <a:r>
              <a:rPr lang="en-US" sz="1200" baseline="-25000" dirty="0">
                <a:solidFill>
                  <a:schemeClr val="tx1"/>
                </a:solidFill>
                <a:latin typeface="Calibri" panose="020F0502020204030204" pitchFamily="34" charset="0"/>
                <a:cs typeface="Calibri" panose="020F0502020204030204" pitchFamily="34" charset="0"/>
              </a:rPr>
              <a:t>n</a:t>
            </a:r>
            <a:endParaRPr lang="en-US" sz="1200" dirty="0">
              <a:solidFill>
                <a:schemeClr val="tx1"/>
              </a:solidFill>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      = </a:t>
            </a:r>
            <a:r>
              <a:rPr lang="en-US" sz="1200" dirty="0" err="1">
                <a:latin typeface="Calibri" panose="020F0502020204030204" pitchFamily="34" charset="0"/>
                <a:cs typeface="Calibri" panose="020F0502020204030204" pitchFamily="34" charset="0"/>
              </a:rPr>
              <a:t>Pr</a:t>
            </a:r>
            <a:r>
              <a:rPr lang="en-US" sz="1200" dirty="0">
                <a:latin typeface="Calibri" panose="020F0502020204030204" pitchFamily="34" charset="0"/>
                <a:cs typeface="Calibri" panose="020F0502020204030204" pitchFamily="34" charset="0"/>
              </a:rPr>
              <a:t>(data | </a:t>
            </a:r>
            <a:r>
              <a:rPr lang="el-GR" sz="1200" dirty="0">
                <a:solidFill>
                  <a:schemeClr val="tx1"/>
                </a:solidFill>
                <a:latin typeface="Calibri" panose="020F0502020204030204" pitchFamily="34" charset="0"/>
                <a:cs typeface="Calibri" panose="020F0502020204030204" pitchFamily="34" charset="0"/>
              </a:rPr>
              <a:t>λ</a:t>
            </a:r>
            <a:r>
              <a:rPr lang="en-US" sz="1200" dirty="0">
                <a:solidFill>
                  <a:schemeClr val="tx1"/>
                </a:solidFill>
                <a:latin typeface="Calibri" panose="020F0502020204030204" pitchFamily="34" charset="0"/>
                <a:cs typeface="Calibri" panose="020F0502020204030204" pitchFamily="34" charset="0"/>
              </a:rPr>
              <a:t> = </a:t>
            </a:r>
            <a:r>
              <a:rPr lang="el-GR" sz="1200" dirty="0">
                <a:solidFill>
                  <a:schemeClr val="tx1"/>
                </a:solidFill>
                <a:latin typeface="Calibri" panose="020F0502020204030204" pitchFamily="34" charset="0"/>
                <a:cs typeface="Calibri" panose="020F0502020204030204" pitchFamily="34" charset="0"/>
              </a:rPr>
              <a:t>λ</a:t>
            </a:r>
            <a:r>
              <a:rPr lang="en-US" sz="1200" baseline="-25000" dirty="0">
                <a:solidFill>
                  <a:schemeClr val="tx1"/>
                </a:solidFill>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 ) * </a:t>
            </a:r>
            <a:r>
              <a:rPr lang="en-US" sz="1200" dirty="0" err="1">
                <a:latin typeface="Calibri" panose="020F0502020204030204" pitchFamily="34" charset="0"/>
                <a:cs typeface="Calibri" panose="020F0502020204030204" pitchFamily="34" charset="0"/>
              </a:rPr>
              <a:t>Pr</a:t>
            </a:r>
            <a:r>
              <a:rPr lang="en-US" sz="1200" dirty="0">
                <a:latin typeface="Calibri" panose="020F0502020204030204" pitchFamily="34" charset="0"/>
                <a:cs typeface="Calibri" panose="020F0502020204030204" pitchFamily="34" charset="0"/>
              </a:rPr>
              <a:t> (</a:t>
            </a:r>
            <a:r>
              <a:rPr lang="el-GR" sz="1200" dirty="0">
                <a:solidFill>
                  <a:schemeClr val="tx1"/>
                </a:solidFill>
                <a:latin typeface="Calibri" panose="020F0502020204030204" pitchFamily="34" charset="0"/>
                <a:cs typeface="Calibri" panose="020F0502020204030204" pitchFamily="34" charset="0"/>
              </a:rPr>
              <a:t>λ</a:t>
            </a:r>
            <a:r>
              <a:rPr lang="en-US" sz="1200" dirty="0">
                <a:solidFill>
                  <a:schemeClr val="tx1"/>
                </a:solidFill>
                <a:latin typeface="Calibri" panose="020F0502020204030204" pitchFamily="34" charset="0"/>
                <a:cs typeface="Calibri" panose="020F0502020204030204" pitchFamily="34" charset="0"/>
              </a:rPr>
              <a:t> = </a:t>
            </a:r>
            <a:r>
              <a:rPr lang="el-GR" sz="1200" dirty="0">
                <a:solidFill>
                  <a:schemeClr val="tx1"/>
                </a:solidFill>
                <a:latin typeface="Calibri" panose="020F0502020204030204" pitchFamily="34" charset="0"/>
                <a:cs typeface="Calibri" panose="020F0502020204030204" pitchFamily="34" charset="0"/>
              </a:rPr>
              <a:t>λ</a:t>
            </a:r>
            <a:r>
              <a:rPr lang="en-US" sz="1200" baseline="-25000" dirty="0">
                <a:solidFill>
                  <a:schemeClr val="tx1"/>
                </a:solidFill>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 )</a:t>
            </a:r>
          </a:p>
          <a:p>
            <a:r>
              <a:rPr lang="en-US" sz="1200" dirty="0">
                <a:latin typeface="Calibri" panose="020F0502020204030204" pitchFamily="34" charset="0"/>
                <a:cs typeface="Calibri" panose="020F0502020204030204" pitchFamily="34" charset="0"/>
              </a:rPr>
              <a:t>   where </a:t>
            </a:r>
            <a:r>
              <a:rPr lang="en-US" sz="1200" dirty="0" err="1">
                <a:latin typeface="Calibri" panose="020F0502020204030204" pitchFamily="34" charset="0"/>
                <a:cs typeface="Calibri" panose="020F0502020204030204" pitchFamily="34" charset="0"/>
              </a:rPr>
              <a:t>Pr</a:t>
            </a:r>
            <a:r>
              <a:rPr lang="en-US" sz="1200" dirty="0">
                <a:latin typeface="Calibri" panose="020F0502020204030204" pitchFamily="34" charset="0"/>
                <a:cs typeface="Calibri" panose="020F0502020204030204" pitchFamily="34" charset="0"/>
              </a:rPr>
              <a:t> (</a:t>
            </a:r>
            <a:r>
              <a:rPr lang="el-GR" sz="1200" dirty="0">
                <a:solidFill>
                  <a:schemeClr val="tx1"/>
                </a:solidFill>
                <a:latin typeface="Calibri" panose="020F0502020204030204" pitchFamily="34" charset="0"/>
                <a:cs typeface="Calibri" panose="020F0502020204030204" pitchFamily="34" charset="0"/>
              </a:rPr>
              <a:t>λ</a:t>
            </a:r>
            <a:r>
              <a:rPr lang="en-US" sz="1200" dirty="0">
                <a:solidFill>
                  <a:schemeClr val="tx1"/>
                </a:solidFill>
                <a:latin typeface="Calibri" panose="020F0502020204030204" pitchFamily="34" charset="0"/>
                <a:cs typeface="Calibri" panose="020F0502020204030204" pitchFamily="34" charset="0"/>
              </a:rPr>
              <a:t> = </a:t>
            </a:r>
            <a:r>
              <a:rPr lang="el-GR" sz="1200" dirty="0">
                <a:solidFill>
                  <a:schemeClr val="tx1"/>
                </a:solidFill>
                <a:latin typeface="Calibri" panose="020F0502020204030204" pitchFamily="34" charset="0"/>
                <a:cs typeface="Calibri" panose="020F0502020204030204" pitchFamily="34" charset="0"/>
              </a:rPr>
              <a:t>λ</a:t>
            </a:r>
            <a:r>
              <a:rPr lang="en-US" sz="1200" baseline="-25000" dirty="0">
                <a:solidFill>
                  <a:schemeClr val="tx1"/>
                </a:solidFill>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 ) = 1/(6-1) = 0.2</a:t>
            </a:r>
          </a:p>
          <a:p>
            <a:r>
              <a:rPr lang="en-US" sz="1200" dirty="0">
                <a:latin typeface="Calibri" panose="020F0502020204030204" pitchFamily="34" charset="0"/>
                <a:cs typeface="Calibri" panose="020F0502020204030204" pitchFamily="34" charset="0"/>
              </a:rPr>
              <a:t>              </a:t>
            </a:r>
            <a:r>
              <a:rPr lang="en-US" sz="1200" dirty="0" err="1">
                <a:latin typeface="Calibri" panose="020F0502020204030204" pitchFamily="34" charset="0"/>
                <a:cs typeface="Calibri" panose="020F0502020204030204" pitchFamily="34" charset="0"/>
              </a:rPr>
              <a:t>Pr</a:t>
            </a:r>
            <a:r>
              <a:rPr lang="en-US" sz="1200" dirty="0">
                <a:latin typeface="Calibri" panose="020F0502020204030204" pitchFamily="34" charset="0"/>
                <a:cs typeface="Calibri" panose="020F0502020204030204" pitchFamily="34" charset="0"/>
              </a:rPr>
              <a:t>(data | </a:t>
            </a:r>
            <a:r>
              <a:rPr lang="el-GR" sz="1200" dirty="0">
                <a:solidFill>
                  <a:schemeClr val="tx1"/>
                </a:solidFill>
                <a:latin typeface="Calibri" panose="020F0502020204030204" pitchFamily="34" charset="0"/>
                <a:cs typeface="Calibri" panose="020F0502020204030204" pitchFamily="34" charset="0"/>
              </a:rPr>
              <a:t>λ</a:t>
            </a:r>
            <a:r>
              <a:rPr lang="en-US" sz="1200" dirty="0">
                <a:solidFill>
                  <a:schemeClr val="tx1"/>
                </a:solidFill>
                <a:latin typeface="Calibri" panose="020F0502020204030204" pitchFamily="34" charset="0"/>
                <a:cs typeface="Calibri" panose="020F0502020204030204" pitchFamily="34" charset="0"/>
              </a:rPr>
              <a:t> = </a:t>
            </a:r>
            <a:r>
              <a:rPr lang="el-GR" sz="1200" dirty="0">
                <a:solidFill>
                  <a:schemeClr val="tx1"/>
                </a:solidFill>
                <a:latin typeface="Calibri" panose="020F0502020204030204" pitchFamily="34" charset="0"/>
                <a:cs typeface="Calibri" panose="020F0502020204030204" pitchFamily="34" charset="0"/>
              </a:rPr>
              <a:t>λ</a:t>
            </a:r>
            <a:r>
              <a:rPr lang="en-US" sz="1200" baseline="-25000" dirty="0">
                <a:solidFill>
                  <a:schemeClr val="tx1"/>
                </a:solidFill>
                <a:latin typeface="Calibri" panose="020F0502020204030204" pitchFamily="34" charset="0"/>
                <a:cs typeface="Calibri" panose="020F0502020204030204" pitchFamily="34" charset="0"/>
              </a:rPr>
              <a:t>n</a:t>
            </a:r>
            <a:r>
              <a:rPr lang="en-US" sz="1200" dirty="0">
                <a:latin typeface="Calibri" panose="020F0502020204030204" pitchFamily="34" charset="0"/>
                <a:cs typeface="Calibri" panose="020F0502020204030204" pitchFamily="34" charset="0"/>
              </a:rPr>
              <a:t> ) =  ∏ </a:t>
            </a:r>
            <a:r>
              <a:rPr lang="el-GR" sz="1200" dirty="0">
                <a:solidFill>
                  <a:schemeClr val="tx1"/>
                </a:solidFill>
                <a:latin typeface="Calibri" panose="020F0502020204030204" pitchFamily="34" charset="0"/>
                <a:cs typeface="Calibri" panose="020F0502020204030204" pitchFamily="34" charset="0"/>
              </a:rPr>
              <a:t>λ</a:t>
            </a:r>
            <a:r>
              <a:rPr lang="en-US" sz="1200" baseline="-25000" dirty="0">
                <a:solidFill>
                  <a:schemeClr val="tx1"/>
                </a:solidFill>
                <a:latin typeface="Calibri" panose="020F0502020204030204" pitchFamily="34" charset="0"/>
                <a:cs typeface="Calibri" panose="020F0502020204030204" pitchFamily="34" charset="0"/>
              </a:rPr>
              <a:t>n </a:t>
            </a:r>
            <a:r>
              <a:rPr lang="en-US" sz="1200" dirty="0">
                <a:solidFill>
                  <a:schemeClr val="tx1"/>
                </a:solidFill>
                <a:latin typeface="Calibri" panose="020F0502020204030204" pitchFamily="34" charset="0"/>
                <a:cs typeface="Calibri" panose="020F0502020204030204" pitchFamily="34" charset="0"/>
              </a:rPr>
              <a:t>e</a:t>
            </a:r>
            <a:r>
              <a:rPr lang="en-US" sz="1200" baseline="30000" dirty="0">
                <a:solidFill>
                  <a:schemeClr val="tx1"/>
                </a:solidFill>
                <a:latin typeface="Calibri" panose="020F0502020204030204" pitchFamily="34" charset="0"/>
                <a:cs typeface="Calibri" panose="020F0502020204030204" pitchFamily="34" charset="0"/>
              </a:rPr>
              <a:t>-</a:t>
            </a:r>
            <a:r>
              <a:rPr lang="el-GR" sz="1200" baseline="30000" dirty="0">
                <a:solidFill>
                  <a:schemeClr val="tx1"/>
                </a:solidFill>
                <a:latin typeface="Calibri" panose="020F0502020204030204" pitchFamily="34" charset="0"/>
                <a:cs typeface="Calibri" panose="020F0502020204030204" pitchFamily="34" charset="0"/>
              </a:rPr>
              <a:t>λ</a:t>
            </a:r>
            <a:r>
              <a:rPr lang="en-US" sz="1200" baseline="-25000" dirty="0" err="1">
                <a:solidFill>
                  <a:schemeClr val="tx1"/>
                </a:solidFill>
                <a:latin typeface="Calibri" panose="020F0502020204030204" pitchFamily="34" charset="0"/>
                <a:cs typeface="Calibri" panose="020F0502020204030204" pitchFamily="34" charset="0"/>
              </a:rPr>
              <a:t>n</a:t>
            </a:r>
            <a:r>
              <a:rPr lang="en-US" sz="1200" baseline="30000" dirty="0" err="1">
                <a:solidFill>
                  <a:schemeClr val="tx1"/>
                </a:solidFill>
                <a:latin typeface="Calibri" panose="020F0502020204030204" pitchFamily="34" charset="0"/>
                <a:cs typeface="Calibri" panose="020F0502020204030204" pitchFamily="34" charset="0"/>
              </a:rPr>
              <a:t>x</a:t>
            </a:r>
            <a:r>
              <a:rPr lang="en-US" sz="1200" baseline="-25000" dirty="0" err="1">
                <a:solidFill>
                  <a:schemeClr val="tx1"/>
                </a:solidFill>
                <a:latin typeface="Calibri" panose="020F0502020204030204" pitchFamily="34" charset="0"/>
                <a:cs typeface="Calibri" panose="020F0502020204030204" pitchFamily="34" charset="0"/>
              </a:rPr>
              <a:t>i</a:t>
            </a:r>
            <a:r>
              <a:rPr lang="en-US" sz="1200" baseline="-25000" dirty="0">
                <a:solidFill>
                  <a:schemeClr val="tx1"/>
                </a:solidFill>
                <a:latin typeface="Calibri" panose="020F0502020204030204" pitchFamily="34" charset="0"/>
                <a:cs typeface="Calibri" panose="020F0502020204030204" pitchFamily="34" charset="0"/>
              </a:rPr>
              <a:t> </a:t>
            </a:r>
            <a:r>
              <a:rPr lang="en-US" sz="1200" dirty="0">
                <a:solidFill>
                  <a:schemeClr val="tx1"/>
                </a:solidFill>
                <a:latin typeface="Calibri" panose="020F0502020204030204" pitchFamily="34" charset="0"/>
                <a:cs typeface="Calibri" panose="020F0502020204030204" pitchFamily="34" charset="0"/>
              </a:rPr>
              <a:t>dx</a:t>
            </a:r>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Step 4 – draw the posterior distribution of </a:t>
            </a:r>
            <a:r>
              <a:rPr lang="el-GR" sz="1200" b="1" dirty="0">
                <a:solidFill>
                  <a:srgbClr val="00B050"/>
                </a:solidFill>
                <a:latin typeface="Calibri" panose="020F0502020204030204" pitchFamily="34" charset="0"/>
                <a:cs typeface="Calibri" panose="020F0502020204030204" pitchFamily="34" charset="0"/>
              </a:rPr>
              <a:t>λ</a:t>
            </a:r>
            <a:r>
              <a:rPr lang="en-US" sz="1200" dirty="0">
                <a:latin typeface="Calibri" panose="020F0502020204030204" pitchFamily="34" charset="0"/>
                <a:cs typeface="Calibri" panose="020F0502020204030204" pitchFamily="34" charset="0"/>
              </a:rPr>
              <a:t> .  </a:t>
            </a:r>
            <a:r>
              <a:rPr lang="en-US" sz="1200" dirty="0" err="1">
                <a:latin typeface="Calibri" panose="020F0502020204030204" pitchFamily="34" charset="0"/>
                <a:cs typeface="Calibri" panose="020F0502020204030204" pitchFamily="34" charset="0"/>
              </a:rPr>
              <a:t>Pr</a:t>
            </a:r>
            <a:r>
              <a:rPr lang="en-US" sz="1200" dirty="0">
                <a:latin typeface="Calibri" panose="020F0502020204030204" pitchFamily="34" charset="0"/>
                <a:cs typeface="Calibri" panose="020F0502020204030204" pitchFamily="34" charset="0"/>
              </a:rPr>
              <a:t>(</a:t>
            </a:r>
            <a:r>
              <a:rPr lang="el-GR" sz="1200" b="1" dirty="0">
                <a:solidFill>
                  <a:srgbClr val="00B050"/>
                </a:solidFill>
                <a:latin typeface="Calibri" panose="020F0502020204030204" pitchFamily="34" charset="0"/>
                <a:cs typeface="Calibri" panose="020F0502020204030204" pitchFamily="34" charset="0"/>
              </a:rPr>
              <a:t>λ</a:t>
            </a:r>
            <a:r>
              <a:rPr lang="en-US" sz="1200" dirty="0">
                <a:latin typeface="Calibri" panose="020F0502020204030204" pitchFamily="34" charset="0"/>
                <a:cs typeface="Calibri" panose="020F0502020204030204" pitchFamily="34" charset="0"/>
              </a:rPr>
              <a:t> | observed data)</a:t>
            </a:r>
          </a:p>
          <a:p>
            <a:r>
              <a:rPr lang="en-US" dirty="0">
                <a:latin typeface="Calibri" panose="020F0502020204030204" pitchFamily="34" charset="0"/>
                <a:cs typeface="Calibri" panose="020F0502020204030204" pitchFamily="34" charset="0"/>
              </a:rPr>
              <a:t>   Posterior probability </a:t>
            </a:r>
            <a:r>
              <a:rPr lang="en-US" dirty="0" err="1">
                <a:latin typeface="Calibri" panose="020F0502020204030204" pitchFamily="34" charset="0"/>
                <a:cs typeface="Calibri" panose="020F0502020204030204" pitchFamily="34" charset="0"/>
              </a:rPr>
              <a:t>Pr</a:t>
            </a:r>
            <a:r>
              <a:rPr lang="en-US" dirty="0">
                <a:latin typeface="Calibri" panose="020F0502020204030204" pitchFamily="34" charset="0"/>
                <a:cs typeface="Calibri" panose="020F0502020204030204" pitchFamily="34" charset="0"/>
              </a:rPr>
              <a:t> (</a:t>
            </a:r>
            <a:r>
              <a:rPr lang="el-GR" dirty="0">
                <a:solidFill>
                  <a:schemeClr val="tx1"/>
                </a:solidFill>
                <a:latin typeface="Calibri" panose="020F0502020204030204" pitchFamily="34" charset="0"/>
                <a:cs typeface="Calibri" panose="020F0502020204030204" pitchFamily="34" charset="0"/>
              </a:rPr>
              <a:t>λ</a:t>
            </a:r>
            <a:r>
              <a:rPr lang="en-US" dirty="0">
                <a:solidFill>
                  <a:schemeClr val="tx1"/>
                </a:solidFill>
                <a:latin typeface="Calibri" panose="020F0502020204030204" pitchFamily="34" charset="0"/>
                <a:cs typeface="Calibri" panose="020F0502020204030204" pitchFamily="34" charset="0"/>
              </a:rPr>
              <a:t> = </a:t>
            </a:r>
            <a:r>
              <a:rPr lang="el-GR" dirty="0">
                <a:solidFill>
                  <a:schemeClr val="tx1"/>
                </a:solidFill>
                <a:latin typeface="Calibri" panose="020F0502020204030204" pitchFamily="34" charset="0"/>
                <a:cs typeface="Calibri" panose="020F0502020204030204" pitchFamily="34" charset="0"/>
              </a:rPr>
              <a:t>λ</a:t>
            </a:r>
            <a:r>
              <a:rPr lang="en-US" baseline="-25000" dirty="0">
                <a:solidFill>
                  <a:schemeClr val="tx1"/>
                </a:solidFill>
                <a:latin typeface="Calibri" panose="020F0502020204030204" pitchFamily="34" charset="0"/>
                <a:cs typeface="Calibri" panose="020F0502020204030204" pitchFamily="34" charset="0"/>
              </a:rPr>
              <a:t>n</a:t>
            </a:r>
            <a:r>
              <a:rPr lang="en-US" dirty="0">
                <a:latin typeface="Calibri" panose="020F0502020204030204" pitchFamily="34" charset="0"/>
                <a:cs typeface="Calibri" panose="020F0502020204030204" pitchFamily="34" charset="0"/>
              </a:rPr>
              <a:t> | data)  is proportional to L(</a:t>
            </a:r>
            <a:r>
              <a:rPr lang="el-GR" b="1" dirty="0">
                <a:solidFill>
                  <a:srgbClr val="00B050"/>
                </a:solidFill>
                <a:latin typeface="Calibri" panose="020F0502020204030204" pitchFamily="34" charset="0"/>
                <a:cs typeface="Calibri" panose="020F0502020204030204" pitchFamily="34" charset="0"/>
              </a:rPr>
              <a:t>λ</a:t>
            </a:r>
            <a:r>
              <a:rPr lang="en-US" b="1" baseline="-25000" dirty="0">
                <a:solidFill>
                  <a:srgbClr val="00B050"/>
                </a:solidFill>
                <a:latin typeface="Calibri" panose="020F0502020204030204" pitchFamily="34" charset="0"/>
                <a:cs typeface="Calibri" panose="020F0502020204030204" pitchFamily="34" charset="0"/>
              </a:rPr>
              <a:t>n</a:t>
            </a:r>
            <a:r>
              <a:rPr lang="en-US" dirty="0">
                <a:solidFill>
                  <a:schemeClr val="tx1"/>
                </a:solidFill>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1763970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7857EE-3EB7-C348-AD81-5D92067A0C89}"/>
              </a:ext>
            </a:extLst>
          </p:cNvPr>
          <p:cNvSpPr txBox="1"/>
          <p:nvPr/>
        </p:nvSpPr>
        <p:spPr>
          <a:xfrm>
            <a:off x="261441" y="995560"/>
            <a:ext cx="6821325" cy="5078313"/>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Naive Bayes Classification:</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2"/>
              </a:rPr>
              <a:t>https://www.youtube.com/watch?v=CPqOCI0ahss</a:t>
            </a:r>
            <a:r>
              <a:rPr lang="en-US" sz="1200" dirty="0">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3"/>
              </a:rPr>
              <a:t>https://www.geeksforgeeks.org/naive-bayes-classifiers/</a:t>
            </a:r>
            <a:r>
              <a:rPr lang="en-US" sz="1200"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video - Jake </a:t>
            </a:r>
            <a:r>
              <a:rPr lang="en-US" sz="1200" dirty="0" err="1">
                <a:latin typeface="Calibri" panose="020F0502020204030204" pitchFamily="34" charset="0"/>
                <a:cs typeface="Calibri" panose="020F0502020204030204" pitchFamily="34" charset="0"/>
              </a:rPr>
              <a:t>VanderPlas</a:t>
            </a:r>
            <a:r>
              <a:rPr lang="en-US" sz="1200" dirty="0">
                <a:latin typeface="Calibri" panose="020F0502020204030204" pitchFamily="34" charset="0"/>
                <a:cs typeface="Calibri" panose="020F0502020204030204" pitchFamily="34" charset="0"/>
              </a:rPr>
              <a:t>, SciPy 2014: Frequentism and </a:t>
            </a:r>
            <a:r>
              <a:rPr lang="en-US" sz="1200" dirty="0" err="1">
                <a:latin typeface="Calibri" panose="020F0502020204030204" pitchFamily="34" charset="0"/>
                <a:cs typeface="Calibri" panose="020F0502020204030204" pitchFamily="34" charset="0"/>
              </a:rPr>
              <a:t>Bayesianism</a:t>
            </a:r>
            <a:r>
              <a:rPr lang="en-US" sz="1200" dirty="0">
                <a:latin typeface="Calibri" panose="020F0502020204030204" pitchFamily="34" charset="0"/>
                <a:cs typeface="Calibri" panose="020F0502020204030204" pitchFamily="34" charset="0"/>
              </a:rPr>
              <a:t>: What's the Big Deal?</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a:t>
            </a:r>
            <a:r>
              <a:rPr lang="en-US" sz="1200" dirty="0">
                <a:latin typeface="Calibri" panose="020F0502020204030204" pitchFamily="34" charset="0"/>
                <a:cs typeface="Calibri" panose="020F0502020204030204" pitchFamily="34" charset="0"/>
                <a:hlinkClick r:id="rId4"/>
              </a:rPr>
              <a:t>https://www.youtube.com/watch?v=KhAUfqhLakw</a:t>
            </a:r>
            <a:r>
              <a:rPr lang="en-US" sz="1200"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video - </a:t>
            </a:r>
            <a:r>
              <a:rPr lang="en-US" sz="1200" dirty="0">
                <a:solidFill>
                  <a:schemeClr val="dk1"/>
                </a:solidFill>
                <a:latin typeface="Calibri" panose="020F0502020204030204" pitchFamily="34" charset="0"/>
                <a:cs typeface="Calibri" panose="020F0502020204030204" pitchFamily="34" charset="0"/>
              </a:rPr>
              <a:t>intuition behind Bayesian inference – blackboard by Ben Lambert</a:t>
            </a:r>
            <a:br>
              <a:rPr lang="en-US" sz="1200" dirty="0">
                <a:solidFill>
                  <a:schemeClr val="dk1"/>
                </a:solidFill>
                <a:latin typeface="Calibri" panose="020F0502020204030204" pitchFamily="34" charset="0"/>
                <a:cs typeface="Calibri" panose="020F0502020204030204" pitchFamily="34" charset="0"/>
              </a:rPr>
            </a:br>
            <a:r>
              <a:rPr lang="en-US" sz="1200" dirty="0">
                <a:solidFill>
                  <a:schemeClr val="dk1"/>
                </a:solidFill>
                <a:latin typeface="Calibri" panose="020F0502020204030204" pitchFamily="34" charset="0"/>
                <a:cs typeface="Calibri" panose="020F0502020204030204" pitchFamily="34" charset="0"/>
              </a:rPr>
              <a:t>..</a:t>
            </a: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5"/>
              </a:rPr>
              <a:t>https://www.youtube.com/watch?v=yvWlpwnT1nw</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video – exponential function</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6"/>
              </a:rPr>
              <a:t>https://www.youtube.com/watch?v=I4dkEALQv34</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video – coin bias estimation</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7"/>
              </a:rPr>
              <a:t>https://www.youtube.com/watch?v=Pahyv9i_X2k</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video - Introduction to Bayesian Data Analysis (in 3 parts) – by rasmusab</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8"/>
              </a:rPr>
              <a:t>https://www.youtube.com/watch?v=3OJEae7Qb_o</a:t>
            </a:r>
            <a:r>
              <a:rPr lang="en-US" sz="1200" dirty="0">
                <a:solidFill>
                  <a:schemeClr val="dk1"/>
                </a:solidFill>
                <a:latin typeface="Calibri" panose="020F0502020204030204" pitchFamily="34" charset="0"/>
                <a:cs typeface="Calibri" panose="020F0502020204030204" pitchFamily="34" charset="0"/>
                <a:sym typeface="Calibri"/>
              </a:rPr>
              <a:t> – </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9"/>
              </a:rPr>
              <a:t>https://www.youtube.com/watch?v=mAUwjSo5TJE</a:t>
            </a:r>
            <a:r>
              <a:rPr lang="en-US" sz="1200" dirty="0">
                <a:solidFill>
                  <a:schemeClr val="dk1"/>
                </a:solidFill>
                <a:latin typeface="Calibri" panose="020F0502020204030204" pitchFamily="34" charset="0"/>
                <a:cs typeface="Calibri" panose="020F0502020204030204" pitchFamily="34" charset="0"/>
                <a:sym typeface="Calibri"/>
              </a:rPr>
              <a:t> – </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10"/>
              </a:rPr>
              <a:t>https://www.youtube.com/watch?v=Ie-6H_r7I5A</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Tiny Data, Approximate Bayesian Computation and the Socks of Karl Broman – by rasmusab</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11"/>
              </a:rPr>
              <a:t>https://www.youtube.com/watch?v=nKCT-Cdk0xY</a:t>
            </a:r>
            <a:endParaRPr lang="en-US" sz="1200" dirty="0">
              <a:solidFill>
                <a:schemeClr val="dk1"/>
              </a:solidFill>
              <a:latin typeface="Calibri" panose="020F0502020204030204" pitchFamily="34" charset="0"/>
              <a:cs typeface="Calibri" panose="020F0502020204030204" pitchFamily="34" charset="0"/>
              <a:sym typeface="Calibri"/>
            </a:endParaRP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How To Update Your Beliefs Systematically – Bayes Theorem – by Veritasium</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12"/>
              </a:rPr>
              <a:t>https://www.youtube.com/watch?v=R13BD8qKeTg</a:t>
            </a:r>
            <a:r>
              <a:rPr lang="en-US" sz="1200" dirty="0">
                <a:solidFill>
                  <a:schemeClr val="dk1"/>
                </a:solidFill>
                <a:latin typeface="Calibri" panose="020F0502020204030204" pitchFamily="34" charset="0"/>
                <a:cs typeface="Calibri" panose="020F0502020204030204" pitchFamily="34" charset="0"/>
                <a:sym typeface="Calibri"/>
              </a:rPr>
              <a:t>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The Unreasonable Effectiveness of Bayesian Prediction – by ritvikmath</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13"/>
              </a:rPr>
              <a:t>https://www.youtube.com/watch?v=OttShGPRwDI</a:t>
            </a:r>
            <a:endParaRPr lang="en-US" sz="1200" dirty="0">
              <a:solidFill>
                <a:schemeClr val="dk1"/>
              </a:solidFill>
              <a:latin typeface="Calibri" panose="020F0502020204030204" pitchFamily="34" charset="0"/>
              <a:cs typeface="Calibri" panose="020F0502020204030204" pitchFamily="34" charset="0"/>
              <a:sym typeface="Calibri"/>
            </a:endParaRP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Bayesian Statistics: An Introduction - by zedstatistics</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7"/>
              </a:rPr>
              <a:t>https://www.youtube.com/watch?v=Pahyv9i_X2k</a:t>
            </a:r>
            <a:endParaRPr lang="en-US" sz="1200" dirty="0">
              <a:solidFill>
                <a:schemeClr val="dk1"/>
              </a:solidFill>
              <a:latin typeface="Calibri" panose="020F0502020204030204" pitchFamily="34" charset="0"/>
              <a:cs typeface="Calibri" panose="020F0502020204030204" pitchFamily="34" charset="0"/>
              <a:sym typeface="Calibri"/>
            </a:endParaRP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Bayes theorem, the geometry of changing beliefs – by 3Blue1Brown</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14"/>
              </a:rPr>
              <a:t>https://www.youtube.com/watch?v=HZGCoVF3YvM</a:t>
            </a:r>
            <a:endParaRPr lang="en-US" sz="1200" dirty="0">
              <a:solidFill>
                <a:schemeClr val="dk1"/>
              </a:solidFill>
              <a:latin typeface="Calibri" panose="020F0502020204030204" pitchFamily="34" charset="0"/>
              <a:cs typeface="Calibri" panose="020F0502020204030204" pitchFamily="34" charset="0"/>
              <a:sym typeface="Calibri"/>
            </a:endParaRP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You Know I’m All About that Bayes: Crash Course Statistics #24 – by CrashCourse</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15"/>
              </a:rPr>
              <a:t>https://www.youtube.com/watch?v=9TDjifpGj-k</a:t>
            </a:r>
            <a:r>
              <a:rPr lang="en-US" sz="1200" dirty="0">
                <a:solidFill>
                  <a:schemeClr val="dk1"/>
                </a:solidFill>
                <a:latin typeface="Calibri" panose="020F0502020204030204" pitchFamily="34" charset="0"/>
                <a:cs typeface="Calibri" panose="020F0502020204030204" pitchFamily="34" charset="0"/>
                <a:sym typeface="Calibri"/>
              </a:rPr>
              <a:t> </a:t>
            </a:r>
          </a:p>
        </p:txBody>
      </p:sp>
      <p:sp>
        <p:nvSpPr>
          <p:cNvPr id="5" name="TextBox 4">
            <a:extLst>
              <a:ext uri="{FF2B5EF4-FFF2-40B4-BE49-F238E27FC236}">
                <a16:creationId xmlns:a16="http://schemas.microsoft.com/office/drawing/2014/main" id="{BF29CEB4-1332-CB48-ADE3-7367EADDBB5A}"/>
              </a:ext>
            </a:extLst>
          </p:cNvPr>
          <p:cNvSpPr txBox="1"/>
          <p:nvPr/>
        </p:nvSpPr>
        <p:spPr>
          <a:xfrm>
            <a:off x="0" y="37572"/>
            <a:ext cx="1457608"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Videos</a:t>
            </a:r>
          </a:p>
        </p:txBody>
      </p:sp>
      <p:pic>
        <p:nvPicPr>
          <p:cNvPr id="2" name="Picture 1">
            <a:extLst>
              <a:ext uri="{FF2B5EF4-FFF2-40B4-BE49-F238E27FC236}">
                <a16:creationId xmlns:a16="http://schemas.microsoft.com/office/drawing/2014/main" id="{6C029879-D2E7-C54D-3AF2-6D08E9E0E426}"/>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9720494" y="854372"/>
            <a:ext cx="2341676" cy="1273080"/>
          </a:xfrm>
          <a:prstGeom prst="rect">
            <a:avLst/>
          </a:prstGeom>
        </p:spPr>
      </p:pic>
      <p:pic>
        <p:nvPicPr>
          <p:cNvPr id="6" name="Picture 5">
            <a:extLst>
              <a:ext uri="{FF2B5EF4-FFF2-40B4-BE49-F238E27FC236}">
                <a16:creationId xmlns:a16="http://schemas.microsoft.com/office/drawing/2014/main" id="{42F99CA5-6BD0-A0B8-E7AB-5FE5B40BAEC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720494" y="2227040"/>
            <a:ext cx="2341676" cy="1273080"/>
          </a:xfrm>
          <a:prstGeom prst="rect">
            <a:avLst/>
          </a:prstGeom>
        </p:spPr>
      </p:pic>
      <p:pic>
        <p:nvPicPr>
          <p:cNvPr id="7" name="Picture 6">
            <a:extLst>
              <a:ext uri="{FF2B5EF4-FFF2-40B4-BE49-F238E27FC236}">
                <a16:creationId xmlns:a16="http://schemas.microsoft.com/office/drawing/2014/main" id="{F59BBF38-043A-EC32-608B-5D9A3D3E6E8A}"/>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9720494" y="3604235"/>
            <a:ext cx="2341676" cy="1273080"/>
          </a:xfrm>
          <a:prstGeom prst="rect">
            <a:avLst/>
          </a:prstGeom>
        </p:spPr>
      </p:pic>
      <p:pic>
        <p:nvPicPr>
          <p:cNvPr id="8" name="Picture 7">
            <a:extLst>
              <a:ext uri="{FF2B5EF4-FFF2-40B4-BE49-F238E27FC236}">
                <a16:creationId xmlns:a16="http://schemas.microsoft.com/office/drawing/2014/main" id="{6BC55529-ED33-2B9E-6C30-EC8F19B94A85}"/>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7230792" y="854372"/>
            <a:ext cx="2341676" cy="1273080"/>
          </a:xfrm>
          <a:prstGeom prst="rect">
            <a:avLst/>
          </a:prstGeom>
        </p:spPr>
      </p:pic>
      <p:pic>
        <p:nvPicPr>
          <p:cNvPr id="9" name="Picture 8">
            <a:extLst>
              <a:ext uri="{FF2B5EF4-FFF2-40B4-BE49-F238E27FC236}">
                <a16:creationId xmlns:a16="http://schemas.microsoft.com/office/drawing/2014/main" id="{29A86DBA-0C15-B166-9BF7-FA3B1DAED24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55773" y="3604235"/>
            <a:ext cx="2316695" cy="1259499"/>
          </a:xfrm>
          <a:prstGeom prst="rect">
            <a:avLst/>
          </a:prstGeom>
        </p:spPr>
      </p:pic>
      <p:pic>
        <p:nvPicPr>
          <p:cNvPr id="10" name="Picture 9">
            <a:extLst>
              <a:ext uri="{FF2B5EF4-FFF2-40B4-BE49-F238E27FC236}">
                <a16:creationId xmlns:a16="http://schemas.microsoft.com/office/drawing/2014/main" id="{718DF30C-EE78-8DEE-BBC2-64863B583B3B}"/>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7255773" y="4976903"/>
            <a:ext cx="2341676" cy="1273080"/>
          </a:xfrm>
          <a:prstGeom prst="rect">
            <a:avLst/>
          </a:prstGeom>
        </p:spPr>
      </p:pic>
      <p:pic>
        <p:nvPicPr>
          <p:cNvPr id="11" name="Picture 10">
            <a:extLst>
              <a:ext uri="{FF2B5EF4-FFF2-40B4-BE49-F238E27FC236}">
                <a16:creationId xmlns:a16="http://schemas.microsoft.com/office/drawing/2014/main" id="{0E8EB042-D5B6-97F3-AE9B-8C2D9F910424}"/>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9720494" y="4981430"/>
            <a:ext cx="2341676" cy="1273080"/>
          </a:xfrm>
          <a:prstGeom prst="rect">
            <a:avLst/>
          </a:prstGeom>
        </p:spPr>
      </p:pic>
      <p:pic>
        <p:nvPicPr>
          <p:cNvPr id="12" name="Picture 11">
            <a:extLst>
              <a:ext uri="{FF2B5EF4-FFF2-40B4-BE49-F238E27FC236}">
                <a16:creationId xmlns:a16="http://schemas.microsoft.com/office/drawing/2014/main" id="{53C6AC97-C65C-044F-40DF-51B1FB3816E4}"/>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7250744" y="2224777"/>
            <a:ext cx="2341676" cy="1273080"/>
          </a:xfrm>
          <a:prstGeom prst="rect">
            <a:avLst/>
          </a:prstGeom>
        </p:spPr>
      </p:pic>
    </p:spTree>
    <p:extLst>
      <p:ext uri="{BB962C8B-B14F-4D97-AF65-F5344CB8AC3E}">
        <p14:creationId xmlns:p14="http://schemas.microsoft.com/office/powerpoint/2010/main" val="3531315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37572"/>
            <a:ext cx="3594538"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Example 3 - Gaussian</a:t>
            </a:r>
          </a:p>
        </p:txBody>
      </p:sp>
      <p:sp>
        <p:nvSpPr>
          <p:cNvPr id="13" name="TextBox 12">
            <a:extLst>
              <a:ext uri="{FF2B5EF4-FFF2-40B4-BE49-F238E27FC236}">
                <a16:creationId xmlns:a16="http://schemas.microsoft.com/office/drawing/2014/main" id="{CCB040D0-EE6B-6747-B044-7BB207CED700}"/>
              </a:ext>
            </a:extLst>
          </p:cNvPr>
          <p:cNvSpPr txBox="1"/>
          <p:nvPr/>
        </p:nvSpPr>
        <p:spPr>
          <a:xfrm>
            <a:off x="140354" y="756263"/>
            <a:ext cx="5651506" cy="2246769"/>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We have a sample of 50 data data points:  x</a:t>
            </a:r>
            <a:r>
              <a:rPr lang="en-US" baseline="-25000" dirty="0">
                <a:latin typeface="Calibri" panose="020F0502020204030204" pitchFamily="34" charset="0"/>
                <a:cs typeface="Calibri" panose="020F0502020204030204" pitchFamily="34" charset="0"/>
              </a:rPr>
              <a:t>1</a:t>
            </a:r>
            <a:r>
              <a:rPr lang="en-US" dirty="0">
                <a:latin typeface="Calibri" panose="020F0502020204030204" pitchFamily="34" charset="0"/>
                <a:cs typeface="Calibri" panose="020F0502020204030204" pitchFamily="34" charset="0"/>
              </a:rPr>
              <a:t> .. x</a:t>
            </a:r>
            <a:r>
              <a:rPr lang="en-US" baseline="-25000" dirty="0">
                <a:latin typeface="Calibri" panose="020F0502020204030204" pitchFamily="34" charset="0"/>
                <a:cs typeface="Calibri" panose="020F0502020204030204" pitchFamily="34" charset="0"/>
              </a:rPr>
              <a:t>50</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The distribution of the values presumably follows </a:t>
            </a:r>
          </a:p>
          <a:p>
            <a:r>
              <a:rPr lang="en-US" dirty="0">
                <a:latin typeface="Calibri" panose="020F0502020204030204" pitchFamily="34" charset="0"/>
                <a:cs typeface="Calibri" panose="020F0502020204030204" pitchFamily="34" charset="0"/>
              </a:rPr>
              <a:t>normal Gaussian distribution with some unknown mean and sigma.</a:t>
            </a:r>
          </a:p>
          <a:p>
            <a:r>
              <a:rPr lang="en-US" dirty="0">
                <a:latin typeface="Calibri" panose="020F0502020204030204" pitchFamily="34" charset="0"/>
                <a:cs typeface="Calibri" panose="020F0502020204030204" pitchFamily="34" charset="0"/>
              </a:rPr>
              <a:t>Please estimate the values of mean and sigma.</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Analytical derivation – see, for example, here:</a:t>
            </a:r>
          </a:p>
          <a:p>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2"/>
              </a:rPr>
              <a:t>http://gregorygundersen.com/blog/2019/04/04/bayesian-gaussian/</a:t>
            </a:r>
            <a:r>
              <a:rPr lang="en-US" dirty="0">
                <a:latin typeface="Calibri" panose="020F0502020204030204" pitchFamily="34" charset="0"/>
                <a:cs typeface="Calibri" panose="020F0502020204030204" pitchFamily="34" charset="0"/>
              </a:rPr>
              <a: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Here is a 5-min video explaining derivation</a:t>
            </a:r>
          </a:p>
          <a:p>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3"/>
              </a:rPr>
              <a:t>https://www.youtube.com/watch?v=MUhsT0U_nxY</a:t>
            </a:r>
            <a:r>
              <a:rPr lang="en-US" dirty="0">
                <a:latin typeface="Calibri" panose="020F0502020204030204" pitchFamily="34" charset="0"/>
                <a:cs typeface="Calibri" panose="020F0502020204030204" pitchFamily="34" charset="0"/>
              </a:rPr>
              <a:t> </a:t>
            </a:r>
          </a:p>
        </p:txBody>
      </p:sp>
      <p:pic>
        <p:nvPicPr>
          <p:cNvPr id="5" name="Picture 4">
            <a:extLst>
              <a:ext uri="{FF2B5EF4-FFF2-40B4-BE49-F238E27FC236}">
                <a16:creationId xmlns:a16="http://schemas.microsoft.com/office/drawing/2014/main" id="{C01A3C05-4152-034C-B3E0-6C4C5778A22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93317" y="730069"/>
            <a:ext cx="5858329" cy="2514600"/>
          </a:xfrm>
          <a:prstGeom prst="rect">
            <a:avLst/>
          </a:prstGeom>
          <a:ln>
            <a:solidFill>
              <a:srgbClr val="FF0000"/>
            </a:solidFill>
          </a:ln>
        </p:spPr>
      </p:pic>
      <p:pic>
        <p:nvPicPr>
          <p:cNvPr id="3" name="Picture 2">
            <a:extLst>
              <a:ext uri="{FF2B5EF4-FFF2-40B4-BE49-F238E27FC236}">
                <a16:creationId xmlns:a16="http://schemas.microsoft.com/office/drawing/2014/main" id="{88B8BE46-CC6A-7347-A6DB-FEC027365D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0354" y="3445933"/>
            <a:ext cx="5651506" cy="3312707"/>
          </a:xfrm>
          <a:prstGeom prst="rect">
            <a:avLst/>
          </a:prstGeom>
          <a:ln>
            <a:solidFill>
              <a:srgbClr val="FF0000"/>
            </a:solidFill>
          </a:ln>
        </p:spPr>
      </p:pic>
    </p:spTree>
    <p:extLst>
      <p:ext uri="{BB962C8B-B14F-4D97-AF65-F5344CB8AC3E}">
        <p14:creationId xmlns:p14="http://schemas.microsoft.com/office/powerpoint/2010/main" val="5063993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0"/>
            <a:ext cx="5171090"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Example 4 – Coin Bias Estimation</a:t>
            </a:r>
          </a:p>
        </p:txBody>
      </p:sp>
      <p:sp>
        <p:nvSpPr>
          <p:cNvPr id="13" name="TextBox 12">
            <a:extLst>
              <a:ext uri="{FF2B5EF4-FFF2-40B4-BE49-F238E27FC236}">
                <a16:creationId xmlns:a16="http://schemas.microsoft.com/office/drawing/2014/main" id="{CCB040D0-EE6B-6747-B044-7BB207CED700}"/>
              </a:ext>
            </a:extLst>
          </p:cNvPr>
          <p:cNvSpPr txBox="1"/>
          <p:nvPr/>
        </p:nvSpPr>
        <p:spPr>
          <a:xfrm>
            <a:off x="75613" y="595052"/>
            <a:ext cx="3953435" cy="738664"/>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Estimate the bias of a coin. </a:t>
            </a:r>
          </a:p>
          <a:p>
            <a:r>
              <a:rPr lang="en-US" dirty="0">
                <a:latin typeface="Calibri" panose="020F0502020204030204" pitchFamily="34" charset="0"/>
                <a:cs typeface="Calibri" panose="020F0502020204030204" pitchFamily="34" charset="0"/>
              </a:rPr>
              <a:t>From"zedstatistics" youtube channel: </a:t>
            </a:r>
          </a:p>
          <a:p>
            <a:r>
              <a:rPr lang="en-US" dirty="0">
                <a:latin typeface="Calibri" panose="020F0502020204030204" pitchFamily="34" charset="0"/>
                <a:cs typeface="Calibri" panose="020F0502020204030204" pitchFamily="34" charset="0"/>
                <a:hlinkClick r:id="rId2"/>
              </a:rPr>
              <a:t>https://www.youtube.com/watch?v=Pahyv9i_X2k</a:t>
            </a:r>
            <a:r>
              <a:rPr lang="en-US" dirty="0">
                <a:latin typeface="Calibri" panose="020F0502020204030204" pitchFamily="34" charset="0"/>
                <a:cs typeface="Calibri" panose="020F0502020204030204" pitchFamily="34" charset="0"/>
              </a:rPr>
              <a:t> </a:t>
            </a:r>
          </a:p>
        </p:txBody>
      </p:sp>
      <p:pic>
        <p:nvPicPr>
          <p:cNvPr id="3" name="Picture 2">
            <a:extLst>
              <a:ext uri="{FF2B5EF4-FFF2-40B4-BE49-F238E27FC236}">
                <a16:creationId xmlns:a16="http://schemas.microsoft.com/office/drawing/2014/main" id="{67191F3E-7EC6-6B41-AF31-F7D9961B16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21506" y="1777705"/>
            <a:ext cx="2454341" cy="1165192"/>
          </a:xfrm>
          <a:prstGeom prst="rect">
            <a:avLst/>
          </a:prstGeom>
        </p:spPr>
      </p:pic>
      <p:sp>
        <p:nvSpPr>
          <p:cNvPr id="6" name="TextBox 5">
            <a:extLst>
              <a:ext uri="{FF2B5EF4-FFF2-40B4-BE49-F238E27FC236}">
                <a16:creationId xmlns:a16="http://schemas.microsoft.com/office/drawing/2014/main" id="{654FBEAA-1BBE-7947-9EFF-E9971C9DC150}"/>
              </a:ext>
            </a:extLst>
          </p:cNvPr>
          <p:cNvSpPr txBox="1"/>
          <p:nvPr/>
        </p:nvSpPr>
        <p:spPr>
          <a:xfrm>
            <a:off x="75611" y="3371140"/>
            <a:ext cx="5264261"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We construct a likelihood distribution showing the probability of</a:t>
            </a:r>
          </a:p>
          <a:p>
            <a:r>
              <a:rPr lang="en-US" dirty="0">
                <a:latin typeface="Calibri" panose="020F0502020204030204" pitchFamily="34" charset="0"/>
                <a:cs typeface="Calibri" panose="020F0502020204030204" pitchFamily="34" charset="0"/>
              </a:rPr>
              <a:t>getting Heads from a single test – given the value of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For example, if the coin is very biased towards heads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=1), then probability of getting a Head on a single flip is 1. </a:t>
            </a:r>
          </a:p>
          <a:p>
            <a:r>
              <a:rPr lang="en-US" dirty="0">
                <a:latin typeface="Calibri" panose="020F0502020204030204" pitchFamily="34" charset="0"/>
                <a:cs typeface="Calibri" panose="020F0502020204030204" pitchFamily="34" charset="0"/>
              </a:rPr>
              <a:t>If the coin is very biased towards tails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=0), then probability of getting a Head on a single flip is 0. </a:t>
            </a:r>
          </a:p>
        </p:txBody>
      </p:sp>
      <p:pic>
        <p:nvPicPr>
          <p:cNvPr id="5" name="Picture 4">
            <a:extLst>
              <a:ext uri="{FF2B5EF4-FFF2-40B4-BE49-F238E27FC236}">
                <a16:creationId xmlns:a16="http://schemas.microsoft.com/office/drawing/2014/main" id="{8147C0AC-15D6-F847-B8FF-289188AF2B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221506" y="3382537"/>
            <a:ext cx="2454341" cy="1177543"/>
          </a:xfrm>
          <a:prstGeom prst="rect">
            <a:avLst/>
          </a:prstGeom>
        </p:spPr>
      </p:pic>
      <p:sp>
        <p:nvSpPr>
          <p:cNvPr id="7" name="TextBox 6">
            <a:extLst>
              <a:ext uri="{FF2B5EF4-FFF2-40B4-BE49-F238E27FC236}">
                <a16:creationId xmlns:a16="http://schemas.microsoft.com/office/drawing/2014/main" id="{C587BB21-49F7-8D42-842C-226EAB046DC2}"/>
              </a:ext>
            </a:extLst>
          </p:cNvPr>
          <p:cNvSpPr txBox="1"/>
          <p:nvPr/>
        </p:nvSpPr>
        <p:spPr>
          <a:xfrm>
            <a:off x="8962351" y="3656994"/>
            <a:ext cx="1834783" cy="923330"/>
          </a:xfrm>
          <a:prstGeom prst="rect">
            <a:avLst/>
          </a:prstGeom>
          <a:noFill/>
        </p:spPr>
        <p:txBody>
          <a:bodyPr wrap="square" rtlCol="0">
            <a:spAutoFit/>
          </a:bodyPr>
          <a:lstStyle/>
          <a:p>
            <a:r>
              <a:rPr lang="en-US" sz="2000" b="1" dirty="0">
                <a:solidFill>
                  <a:srgbClr val="00B050"/>
                </a:solidFill>
                <a:latin typeface="Calibri" panose="020F0502020204030204" pitchFamily="34" charset="0"/>
                <a:cs typeface="Calibri" panose="020F0502020204030204" pitchFamily="34" charset="0"/>
              </a:rPr>
              <a:t>Likelihood  </a:t>
            </a:r>
          </a:p>
          <a:p>
            <a:r>
              <a:rPr lang="en-US" sz="2000" b="1" dirty="0">
                <a:solidFill>
                  <a:srgbClr val="0070C0"/>
                </a:solidFill>
                <a:latin typeface="Calibri" panose="020F0502020204030204" pitchFamily="34" charset="0"/>
                <a:cs typeface="Calibri" panose="020F0502020204030204" pitchFamily="34" charset="0"/>
              </a:rPr>
              <a:t>P(data|</a:t>
            </a:r>
            <a:r>
              <a:rPr lang="el-GR" sz="2000" b="1" dirty="0">
                <a:solidFill>
                  <a:srgbClr val="0070C0"/>
                </a:solidFill>
                <a:latin typeface="Calibri" panose="020F0502020204030204" pitchFamily="34" charset="0"/>
                <a:cs typeface="Calibri" panose="020F0502020204030204" pitchFamily="34" charset="0"/>
              </a:rPr>
              <a:t>θ</a:t>
            </a:r>
            <a:r>
              <a:rPr lang="en-US" sz="2000" b="1" dirty="0">
                <a:solidFill>
                  <a:srgbClr val="0070C0"/>
                </a:solidFill>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   for n=1, heads = 1</a:t>
            </a:r>
          </a:p>
        </p:txBody>
      </p:sp>
      <p:pic>
        <p:nvPicPr>
          <p:cNvPr id="8" name="Picture 7">
            <a:extLst>
              <a:ext uri="{FF2B5EF4-FFF2-40B4-BE49-F238E27FC236}">
                <a16:creationId xmlns:a16="http://schemas.microsoft.com/office/drawing/2014/main" id="{52683E7B-45AD-4749-B3F7-35FE3B1E1D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32545" y="4999720"/>
            <a:ext cx="2443302" cy="1199440"/>
          </a:xfrm>
          <a:prstGeom prst="rect">
            <a:avLst/>
          </a:prstGeom>
        </p:spPr>
      </p:pic>
      <p:sp>
        <p:nvSpPr>
          <p:cNvPr id="10" name="TextBox 9">
            <a:extLst>
              <a:ext uri="{FF2B5EF4-FFF2-40B4-BE49-F238E27FC236}">
                <a16:creationId xmlns:a16="http://schemas.microsoft.com/office/drawing/2014/main" id="{A6831242-06B0-2346-A433-06EAA67EB85A}"/>
              </a:ext>
            </a:extLst>
          </p:cNvPr>
          <p:cNvSpPr txBox="1"/>
          <p:nvPr/>
        </p:nvSpPr>
        <p:spPr>
          <a:xfrm>
            <a:off x="8962349" y="1904677"/>
            <a:ext cx="1834783" cy="707886"/>
          </a:xfrm>
          <a:prstGeom prst="rect">
            <a:avLst/>
          </a:prstGeom>
          <a:noFill/>
        </p:spPr>
        <p:txBody>
          <a:bodyPr wrap="square" rtlCol="0">
            <a:spAutoFit/>
          </a:bodyPr>
          <a:lstStyle/>
          <a:p>
            <a:r>
              <a:rPr lang="en-US" sz="2000" b="1" dirty="0">
                <a:solidFill>
                  <a:srgbClr val="00B050"/>
                </a:solidFill>
                <a:latin typeface="Calibri" panose="020F0502020204030204" pitchFamily="34" charset="0"/>
                <a:cs typeface="Calibri" panose="020F0502020204030204" pitchFamily="34" charset="0"/>
              </a:rPr>
              <a:t>Prior </a:t>
            </a:r>
          </a:p>
          <a:p>
            <a:r>
              <a:rPr lang="en-US" sz="2000" b="1" dirty="0">
                <a:solidFill>
                  <a:srgbClr val="0070C0"/>
                </a:solidFill>
                <a:latin typeface="Calibri" panose="020F0502020204030204" pitchFamily="34" charset="0"/>
                <a:cs typeface="Calibri" panose="020F0502020204030204" pitchFamily="34" charset="0"/>
              </a:rPr>
              <a:t>P(</a:t>
            </a:r>
            <a:r>
              <a:rPr lang="el-GR" sz="2000" b="1" dirty="0">
                <a:solidFill>
                  <a:srgbClr val="0070C0"/>
                </a:solidFill>
                <a:latin typeface="Calibri" panose="020F0502020204030204" pitchFamily="34" charset="0"/>
                <a:cs typeface="Calibri" panose="020F0502020204030204" pitchFamily="34" charset="0"/>
              </a:rPr>
              <a:t>θ</a:t>
            </a:r>
            <a:r>
              <a:rPr lang="en-US" sz="2000" b="1" dirty="0">
                <a:solidFill>
                  <a:srgbClr val="0070C0"/>
                </a:solidFill>
                <a:latin typeface="Calibri" panose="020F0502020204030204" pitchFamily="34" charset="0"/>
                <a:cs typeface="Calibri" panose="020F0502020204030204" pitchFamily="34" charset="0"/>
              </a:rPr>
              <a:t>)</a:t>
            </a:r>
          </a:p>
        </p:txBody>
      </p:sp>
      <p:sp>
        <p:nvSpPr>
          <p:cNvPr id="11" name="TextBox 10">
            <a:extLst>
              <a:ext uri="{FF2B5EF4-FFF2-40B4-BE49-F238E27FC236}">
                <a16:creationId xmlns:a16="http://schemas.microsoft.com/office/drawing/2014/main" id="{C1C4E673-C647-9E48-9791-BA8434353E2B}"/>
              </a:ext>
            </a:extLst>
          </p:cNvPr>
          <p:cNvSpPr txBox="1"/>
          <p:nvPr/>
        </p:nvSpPr>
        <p:spPr>
          <a:xfrm>
            <a:off x="8962351" y="5144458"/>
            <a:ext cx="3229649" cy="707886"/>
          </a:xfrm>
          <a:prstGeom prst="rect">
            <a:avLst/>
          </a:prstGeom>
          <a:noFill/>
        </p:spPr>
        <p:txBody>
          <a:bodyPr wrap="square" rtlCol="0">
            <a:spAutoFit/>
          </a:bodyPr>
          <a:lstStyle/>
          <a:p>
            <a:r>
              <a:rPr lang="en-US" sz="2000" b="1" dirty="0">
                <a:solidFill>
                  <a:srgbClr val="00B050"/>
                </a:solidFill>
                <a:latin typeface="Calibri" panose="020F0502020204030204" pitchFamily="34" charset="0"/>
                <a:cs typeface="Calibri" panose="020F0502020204030204" pitchFamily="34" charset="0"/>
              </a:rPr>
              <a:t>Posterior  </a:t>
            </a:r>
          </a:p>
          <a:p>
            <a:r>
              <a:rPr lang="en-US" sz="2000" b="1" dirty="0">
                <a:solidFill>
                  <a:srgbClr val="0070C0"/>
                </a:solidFill>
                <a:latin typeface="Calibri" panose="020F0502020204030204" pitchFamily="34" charset="0"/>
                <a:cs typeface="Calibri" panose="020F0502020204030204" pitchFamily="34" charset="0"/>
              </a:rPr>
              <a:t>P(</a:t>
            </a:r>
            <a:r>
              <a:rPr lang="el-GR" sz="2000" b="1" dirty="0">
                <a:solidFill>
                  <a:srgbClr val="0070C0"/>
                </a:solidFill>
                <a:latin typeface="Calibri" panose="020F0502020204030204" pitchFamily="34" charset="0"/>
                <a:cs typeface="Calibri" panose="020F0502020204030204" pitchFamily="34" charset="0"/>
              </a:rPr>
              <a:t>θ</a:t>
            </a:r>
            <a:r>
              <a:rPr lang="en-US" sz="2000" b="1" dirty="0">
                <a:solidFill>
                  <a:srgbClr val="0070C0"/>
                </a:solidFill>
                <a:latin typeface="Calibri" panose="020F0502020204030204" pitchFamily="34" charset="0"/>
                <a:cs typeface="Calibri" panose="020F0502020204030204" pitchFamily="34" charset="0"/>
              </a:rPr>
              <a:t>|data) = P(data|</a:t>
            </a:r>
            <a:r>
              <a:rPr lang="el-GR" sz="2000" b="1" dirty="0">
                <a:solidFill>
                  <a:srgbClr val="0070C0"/>
                </a:solidFill>
                <a:latin typeface="Calibri" panose="020F0502020204030204" pitchFamily="34" charset="0"/>
                <a:cs typeface="Calibri" panose="020F0502020204030204" pitchFamily="34" charset="0"/>
              </a:rPr>
              <a:t>θ</a:t>
            </a:r>
            <a:r>
              <a:rPr lang="en-US" sz="2000" b="1" dirty="0">
                <a:solidFill>
                  <a:srgbClr val="0070C0"/>
                </a:solidFill>
                <a:latin typeface="Calibri" panose="020F0502020204030204" pitchFamily="34" charset="0"/>
                <a:cs typeface="Calibri" panose="020F0502020204030204" pitchFamily="34" charset="0"/>
              </a:rPr>
              <a:t>) P(</a:t>
            </a:r>
            <a:r>
              <a:rPr lang="el-GR" sz="2000" b="1" dirty="0">
                <a:solidFill>
                  <a:srgbClr val="0070C0"/>
                </a:solidFill>
                <a:latin typeface="Calibri" panose="020F0502020204030204" pitchFamily="34" charset="0"/>
                <a:cs typeface="Calibri" panose="020F0502020204030204" pitchFamily="34" charset="0"/>
              </a:rPr>
              <a:t>θ</a:t>
            </a:r>
            <a:r>
              <a:rPr lang="en-US" sz="2000" b="1" dirty="0">
                <a:solidFill>
                  <a:srgbClr val="0070C0"/>
                </a:solidFill>
                <a:latin typeface="Calibri" panose="020F0502020204030204" pitchFamily="34" charset="0"/>
                <a:cs typeface="Calibri" panose="020F0502020204030204" pitchFamily="34" charset="0"/>
              </a:rPr>
              <a:t>) </a:t>
            </a:r>
          </a:p>
        </p:txBody>
      </p:sp>
      <p:sp>
        <p:nvSpPr>
          <p:cNvPr id="4" name="TextBox 3">
            <a:extLst>
              <a:ext uri="{FF2B5EF4-FFF2-40B4-BE49-F238E27FC236}">
                <a16:creationId xmlns:a16="http://schemas.microsoft.com/office/drawing/2014/main" id="{B8E511B5-964A-97F4-969D-7FD37421941C}"/>
              </a:ext>
            </a:extLst>
          </p:cNvPr>
          <p:cNvSpPr txBox="1"/>
          <p:nvPr/>
        </p:nvSpPr>
        <p:spPr>
          <a:xfrm>
            <a:off x="75612" y="1601400"/>
            <a:ext cx="5264261"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Suppose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 is the "bias" – the unknow proportion of heads. </a:t>
            </a:r>
          </a:p>
          <a:p>
            <a:r>
              <a:rPr lang="en-US" dirty="0">
                <a:latin typeface="Calibri" panose="020F0502020204030204" pitchFamily="34" charset="0"/>
                <a:cs typeface="Calibri" panose="020F0502020204030204" pitchFamily="34" charset="0"/>
              </a:rPr>
              <a:t>We need to estimate the probabilities of all possible values: P(</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This is called a </a:t>
            </a:r>
            <a:r>
              <a:rPr lang="en-US" b="1" dirty="0">
                <a:solidFill>
                  <a:srgbClr val="00B050"/>
                </a:solidFill>
                <a:latin typeface="Calibri" panose="020F0502020204030204" pitchFamily="34" charset="0"/>
                <a:cs typeface="Calibri" panose="020F0502020204030204" pitchFamily="34" charset="0"/>
              </a:rPr>
              <a:t>Prior distribution.</a:t>
            </a:r>
          </a:p>
          <a:p>
            <a:r>
              <a:rPr lang="en-US" dirty="0">
                <a:latin typeface="Calibri" panose="020F0502020204030204" pitchFamily="34" charset="0"/>
                <a:cs typeface="Calibri" panose="020F0502020204030204" pitchFamily="34" charset="0"/>
              </a:rPr>
              <a:t>We don't know it – so we start with some subjective belief that most often the coin is not biased. </a:t>
            </a:r>
          </a:p>
          <a:p>
            <a:r>
              <a:rPr lang="en-US" dirty="0">
                <a:latin typeface="Calibri" panose="020F0502020204030204" pitchFamily="34" charset="0"/>
                <a:cs typeface="Calibri" panose="020F0502020204030204" pitchFamily="34" charset="0"/>
              </a:rPr>
              <a:t>We represent our belief as a "Prior Distribution":</a:t>
            </a:r>
          </a:p>
        </p:txBody>
      </p:sp>
      <p:sp>
        <p:nvSpPr>
          <p:cNvPr id="9" name="Right Arrow 8">
            <a:extLst>
              <a:ext uri="{FF2B5EF4-FFF2-40B4-BE49-F238E27FC236}">
                <a16:creationId xmlns:a16="http://schemas.microsoft.com/office/drawing/2014/main" id="{C51A1299-8625-A223-553D-99CDEA22AC57}"/>
              </a:ext>
            </a:extLst>
          </p:cNvPr>
          <p:cNvSpPr/>
          <p:nvPr/>
        </p:nvSpPr>
        <p:spPr>
          <a:xfrm>
            <a:off x="5548936" y="3878978"/>
            <a:ext cx="483476" cy="184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9B52F8BB-48C9-E837-743C-A5224D8FB635}"/>
              </a:ext>
            </a:extLst>
          </p:cNvPr>
          <p:cNvSpPr/>
          <p:nvPr/>
        </p:nvSpPr>
        <p:spPr>
          <a:xfrm>
            <a:off x="5538951" y="2166290"/>
            <a:ext cx="483476" cy="184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38025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1" y="0"/>
            <a:ext cx="9106293"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Example 5 – damaged flash drives with coffee stains </a:t>
            </a:r>
          </a:p>
        </p:txBody>
      </p:sp>
      <p:sp>
        <p:nvSpPr>
          <p:cNvPr id="13" name="TextBox 12">
            <a:extLst>
              <a:ext uri="{FF2B5EF4-FFF2-40B4-BE49-F238E27FC236}">
                <a16:creationId xmlns:a16="http://schemas.microsoft.com/office/drawing/2014/main" id="{CCB040D0-EE6B-6747-B044-7BB207CED700}"/>
              </a:ext>
            </a:extLst>
          </p:cNvPr>
          <p:cNvSpPr txBox="1"/>
          <p:nvPr/>
        </p:nvSpPr>
        <p:spPr>
          <a:xfrm>
            <a:off x="75613" y="595052"/>
            <a:ext cx="4468107"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We have 100 damaged flash drives </a:t>
            </a:r>
          </a:p>
          <a:p>
            <a:r>
              <a:rPr lang="en-US" dirty="0">
                <a:latin typeface="Calibri" panose="020F0502020204030204" pitchFamily="34" charset="0"/>
                <a:cs typeface="Calibri" panose="020F0502020204030204" pitchFamily="34" charset="0"/>
              </a:rPr>
              <a:t>which is a sample of much bigger set.</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80% of these damaged drives have coffee stains on them.</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Estimate probability (and credible interval) </a:t>
            </a:r>
          </a:p>
          <a:p>
            <a:r>
              <a:rPr lang="en-US" dirty="0">
                <a:latin typeface="Calibri" panose="020F0502020204030204" pitchFamily="34" charset="0"/>
                <a:cs typeface="Calibri" panose="020F0502020204030204" pitchFamily="34" charset="0"/>
              </a:rPr>
              <a:t>that coffee is causing the damage?</a:t>
            </a:r>
          </a:p>
        </p:txBody>
      </p:sp>
      <p:sp>
        <p:nvSpPr>
          <p:cNvPr id="14" name="TextBox 13">
            <a:extLst>
              <a:ext uri="{FF2B5EF4-FFF2-40B4-BE49-F238E27FC236}">
                <a16:creationId xmlns:a16="http://schemas.microsoft.com/office/drawing/2014/main" id="{02B2E818-D01A-02DE-4064-3799FBD66621}"/>
              </a:ext>
            </a:extLst>
          </p:cNvPr>
          <p:cNvSpPr txBox="1"/>
          <p:nvPr/>
        </p:nvSpPr>
        <p:spPr>
          <a:xfrm>
            <a:off x="75613" y="2361590"/>
            <a:ext cx="5665311" cy="3754874"/>
          </a:xfrm>
          <a:prstGeom prst="rect">
            <a:avLst/>
          </a:prstGeom>
          <a:solidFill>
            <a:schemeClr val="accent4">
              <a:lumMod val="20000"/>
              <a:lumOff val="80000"/>
            </a:schemeClr>
          </a:solidFill>
          <a:ln>
            <a:solidFill>
              <a:srgbClr val="FF0000"/>
            </a:solidFill>
          </a:ln>
        </p:spPr>
        <p:txBody>
          <a:bodyPr wrap="square" rtlCol="0">
            <a:spAutoFit/>
          </a:bodyPr>
          <a:lstStyle/>
          <a:p>
            <a:r>
              <a:rPr lang="en-US" b="1" dirty="0">
                <a:solidFill>
                  <a:srgbClr val="0070C0"/>
                </a:solidFill>
                <a:latin typeface="Calibri" panose="020F0502020204030204" pitchFamily="34" charset="0"/>
                <a:cs typeface="Calibri" panose="020F0502020204030204" pitchFamily="34" charset="0"/>
              </a:rPr>
              <a:t>Prior:</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start with a flat uniform distribution Beta(1, 1) representing the belief that there's a 50/50 chance that coffee is causing damage. </a:t>
            </a:r>
          </a:p>
          <a:p>
            <a:endParaRPr lang="en-US" dirty="0">
              <a:latin typeface="Calibri" panose="020F0502020204030204" pitchFamily="34" charset="0"/>
              <a:cs typeface="Calibri" panose="020F0502020204030204" pitchFamily="34" charset="0"/>
            </a:endParaRPr>
          </a:p>
          <a:p>
            <a:r>
              <a:rPr lang="en-US" b="1" dirty="0">
                <a:solidFill>
                  <a:srgbClr val="0070C0"/>
                </a:solidFill>
                <a:latin typeface="Calibri" panose="020F0502020204030204" pitchFamily="34" charset="0"/>
                <a:cs typeface="Calibri" panose="020F0502020204030204" pitchFamily="34" charset="0"/>
              </a:rPr>
              <a:t>Likelihood:  </a:t>
            </a:r>
          </a:p>
          <a:p>
            <a:r>
              <a:rPr lang="en-US" dirty="0">
                <a:latin typeface="Calibri" panose="020F0502020204030204" pitchFamily="34" charset="0"/>
                <a:cs typeface="Calibri" panose="020F0502020204030204" pitchFamily="34" charset="0"/>
              </a:rPr>
              <a:t>We observed 80 damaged flash drives with coffee stains. </a:t>
            </a:r>
          </a:p>
          <a:p>
            <a:r>
              <a:rPr lang="en-US" dirty="0">
                <a:latin typeface="Calibri" panose="020F0502020204030204" pitchFamily="34" charset="0"/>
                <a:cs typeface="Calibri" panose="020F0502020204030204" pitchFamily="34" charset="0"/>
              </a:rPr>
              <a:t>This means 80 successes out of 100 trials. </a:t>
            </a:r>
          </a:p>
          <a:p>
            <a:r>
              <a:rPr lang="en-US" dirty="0">
                <a:latin typeface="Calibri" panose="020F0502020204030204" pitchFamily="34" charset="0"/>
                <a:cs typeface="Calibri" panose="020F0502020204030204" pitchFamily="34" charset="0"/>
              </a:rPr>
              <a:t>We can model this using a "Binomial Distribution" </a:t>
            </a:r>
          </a:p>
          <a:p>
            <a:r>
              <a:rPr lang="en-US" dirty="0">
                <a:latin typeface="Calibri" panose="020F0502020204030204" pitchFamily="34" charset="0"/>
                <a:cs typeface="Calibri" panose="020F0502020204030204" pitchFamily="34" charset="0"/>
              </a:rPr>
              <a:t>with parameters (100, p), </a:t>
            </a:r>
          </a:p>
          <a:p>
            <a:r>
              <a:rPr lang="en-US" dirty="0">
                <a:latin typeface="Calibri" panose="020F0502020204030204" pitchFamily="34" charset="0"/>
                <a:cs typeface="Calibri" panose="020F0502020204030204" pitchFamily="34" charset="0"/>
              </a:rPr>
              <a:t>where 'p' is the unknown probability of coffee causing damage.</a:t>
            </a:r>
          </a:p>
          <a:p>
            <a:endParaRPr lang="en-US" dirty="0">
              <a:latin typeface="Calibri" panose="020F0502020204030204" pitchFamily="34" charset="0"/>
              <a:cs typeface="Calibri" panose="020F0502020204030204" pitchFamily="34" charset="0"/>
            </a:endParaRPr>
          </a:p>
          <a:p>
            <a:r>
              <a:rPr lang="en-US" b="1" dirty="0">
                <a:solidFill>
                  <a:srgbClr val="0070C0"/>
                </a:solidFill>
                <a:latin typeface="Calibri" panose="020F0502020204030204" pitchFamily="34" charset="0"/>
                <a:cs typeface="Calibri" panose="020F0502020204030204" pitchFamily="34" charset="0"/>
              </a:rPr>
              <a:t>Posterior: </a:t>
            </a:r>
          </a:p>
          <a:p>
            <a:r>
              <a:rPr lang="en-US" dirty="0">
                <a:latin typeface="Calibri" panose="020F0502020204030204" pitchFamily="34" charset="0"/>
                <a:cs typeface="Calibri" panose="020F0502020204030204" pitchFamily="34" charset="0"/>
              </a:rPr>
              <a:t>The magic of Bayesian inference is that the posterior distribution has a known form when we use a Beta prior and Binomial likelihood. </a:t>
            </a:r>
          </a:p>
          <a:p>
            <a:r>
              <a:rPr lang="en-US" dirty="0">
                <a:latin typeface="Calibri" panose="020F0502020204030204" pitchFamily="34" charset="0"/>
                <a:cs typeface="Calibri" panose="020F0502020204030204" pitchFamily="34" charset="0"/>
              </a:rPr>
              <a:t>The posterior will also be a Beta distribution </a:t>
            </a:r>
          </a:p>
          <a:p>
            <a:r>
              <a:rPr lang="en-US" dirty="0">
                <a:latin typeface="Calibri" panose="020F0502020204030204" pitchFamily="34" charset="0"/>
                <a:cs typeface="Calibri" panose="020F0502020204030204" pitchFamily="34" charset="0"/>
              </a:rPr>
              <a:t>with parameters Beta(alpha + successes, beta + failures). </a:t>
            </a:r>
          </a:p>
          <a:p>
            <a:r>
              <a:rPr lang="en-US" dirty="0">
                <a:latin typeface="Calibri" panose="020F0502020204030204" pitchFamily="34" charset="0"/>
                <a:cs typeface="Calibri" panose="020F0502020204030204" pitchFamily="34" charset="0"/>
              </a:rPr>
              <a:t>In our case, this becomes Beta(81, 21).</a:t>
            </a:r>
          </a:p>
        </p:txBody>
      </p:sp>
      <p:sp>
        <p:nvSpPr>
          <p:cNvPr id="15" name="TextBox 14">
            <a:extLst>
              <a:ext uri="{FF2B5EF4-FFF2-40B4-BE49-F238E27FC236}">
                <a16:creationId xmlns:a16="http://schemas.microsoft.com/office/drawing/2014/main" id="{4D61B967-CFA4-174F-9902-1B62D070080B}"/>
              </a:ext>
            </a:extLst>
          </p:cNvPr>
          <p:cNvSpPr txBox="1"/>
          <p:nvPr/>
        </p:nvSpPr>
        <p:spPr>
          <a:xfrm>
            <a:off x="5979736" y="2361589"/>
            <a:ext cx="6136651" cy="3323987"/>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Interpretation</a:t>
            </a:r>
          </a:p>
          <a:p>
            <a:endParaRPr lang="en-US" dirty="0">
              <a:latin typeface="Calibri" panose="020F0502020204030204" pitchFamily="34" charset="0"/>
              <a:cs typeface="Calibri" panose="020F0502020204030204" pitchFamily="34" charset="0"/>
            </a:endParaRPr>
          </a:p>
          <a:p>
            <a:r>
              <a:rPr lang="en-US" b="1" dirty="0">
                <a:solidFill>
                  <a:srgbClr val="FF0000"/>
                </a:solidFill>
                <a:latin typeface="Calibri" panose="020F0502020204030204" pitchFamily="34" charset="0"/>
                <a:cs typeface="Calibri" panose="020F0502020204030204" pitchFamily="34" charset="0"/>
              </a:rPr>
              <a:t>Most Likely Probability </a:t>
            </a:r>
            <a:r>
              <a:rPr lang="en-US" dirty="0">
                <a:latin typeface="Calibri" panose="020F0502020204030204" pitchFamily="34" charset="0"/>
                <a:cs typeface="Calibri" panose="020F0502020204030204" pitchFamily="34" charset="0"/>
              </a:rPr>
              <a:t>– the mode of the posterior Beta distribution (81, 21) is around 0.79. So our updated belief is that there's about a 79% probability coffee is causing damage to the flash drives.</a:t>
            </a:r>
          </a:p>
          <a:p>
            <a:endParaRPr lang="en-US" dirty="0">
              <a:latin typeface="Calibri" panose="020F0502020204030204" pitchFamily="34" charset="0"/>
              <a:cs typeface="Calibri" panose="020F0502020204030204" pitchFamily="34" charset="0"/>
            </a:endParaRPr>
          </a:p>
          <a:p>
            <a:r>
              <a:rPr lang="en-US" b="1" dirty="0">
                <a:solidFill>
                  <a:srgbClr val="FF0000"/>
                </a:solidFill>
                <a:latin typeface="Calibri" panose="020F0502020204030204" pitchFamily="34" charset="0"/>
                <a:cs typeface="Calibri" panose="020F0502020204030204" pitchFamily="34" charset="0"/>
              </a:rPr>
              <a:t>Credible Interval </a:t>
            </a:r>
            <a:r>
              <a:rPr lang="en-US" dirty="0">
                <a:latin typeface="Calibri" panose="020F0502020204030204" pitchFamily="34" charset="0"/>
                <a:cs typeface="Calibri" panose="020F0502020204030204" pitchFamily="34" charset="0"/>
              </a:rPr>
              <a:t>– from Beta distribution at 95% - (0.71, 0.86).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Note: </a:t>
            </a:r>
          </a:p>
          <a:p>
            <a:r>
              <a:rPr lang="en-US" b="1" dirty="0">
                <a:solidFill>
                  <a:srgbClr val="0070C0"/>
                </a:solidFill>
                <a:latin typeface="Calibri" panose="020F0502020204030204" pitchFamily="34" charset="0"/>
                <a:cs typeface="Calibri" panose="020F0502020204030204" pitchFamily="34" charset="0"/>
              </a:rPr>
              <a:t>Different prior - different results.</a:t>
            </a:r>
          </a:p>
          <a:p>
            <a:r>
              <a:rPr lang="en-US" dirty="0">
                <a:latin typeface="Calibri" panose="020F0502020204030204" pitchFamily="34" charset="0"/>
                <a:cs typeface="Calibri" panose="020F0502020204030204" pitchFamily="34" charset="0"/>
              </a:rPr>
              <a:t>If we had strong reason to believe that coffee was highly unlikely to be the culprit, we would need to adjust our prior distribution accordingly.</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Note: </a:t>
            </a:r>
          </a:p>
          <a:p>
            <a:r>
              <a:rPr lang="en-US" b="1" dirty="0">
                <a:solidFill>
                  <a:srgbClr val="0070C0"/>
                </a:solidFill>
                <a:latin typeface="Calibri" panose="020F0502020204030204" pitchFamily="34" charset="0"/>
                <a:cs typeface="Calibri" panose="020F0502020204030204" pitchFamily="34" charset="0"/>
              </a:rPr>
              <a:t>The larger the sample size - the narrower the credible interval.</a:t>
            </a:r>
          </a:p>
        </p:txBody>
      </p:sp>
      <p:pic>
        <p:nvPicPr>
          <p:cNvPr id="1026" name="Picture 2" descr="How to recover data from a broken USB stick">
            <a:extLst>
              <a:ext uri="{FF2B5EF4-FFF2-40B4-BE49-F238E27FC236}">
                <a16:creationId xmlns:a16="http://schemas.microsoft.com/office/drawing/2014/main" id="{339A6A83-476A-86D6-76C9-A2C1BA58E9B7}"/>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9483035" y="736933"/>
            <a:ext cx="2633352" cy="1316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Mocha Coffee Recipe">
            <a:extLst>
              <a:ext uri="{FF2B5EF4-FFF2-40B4-BE49-F238E27FC236}">
                <a16:creationId xmlns:a16="http://schemas.microsoft.com/office/drawing/2014/main" id="{D5AAE322-EC53-8161-CC96-3044BE541A1F}"/>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15070" y="736933"/>
            <a:ext cx="1978612" cy="1316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1449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32340-E706-FA41-BDA5-397606042A7E}"/>
              </a:ext>
            </a:extLst>
          </p:cNvPr>
          <p:cNvSpPr txBox="1"/>
          <p:nvPr/>
        </p:nvSpPr>
        <p:spPr>
          <a:xfrm>
            <a:off x="-1" y="37572"/>
            <a:ext cx="7901355"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Example 5 - continued</a:t>
            </a:r>
          </a:p>
        </p:txBody>
      </p:sp>
      <p:sp>
        <p:nvSpPr>
          <p:cNvPr id="3" name="TextBox 2">
            <a:extLst>
              <a:ext uri="{FF2B5EF4-FFF2-40B4-BE49-F238E27FC236}">
                <a16:creationId xmlns:a16="http://schemas.microsoft.com/office/drawing/2014/main" id="{2443CC5D-9378-E348-8505-A594E821478A}"/>
              </a:ext>
            </a:extLst>
          </p:cNvPr>
          <p:cNvSpPr txBox="1"/>
          <p:nvPr/>
        </p:nvSpPr>
        <p:spPr>
          <a:xfrm>
            <a:off x="141099" y="678252"/>
            <a:ext cx="6342828" cy="738664"/>
          </a:xfrm>
          <a:prstGeom prst="rect">
            <a:avLst/>
          </a:prstGeom>
          <a:solidFill>
            <a:schemeClr val="accent4">
              <a:lumMod val="20000"/>
              <a:lumOff val="80000"/>
            </a:schemeClr>
          </a:solidFill>
          <a:ln w="9525">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We have 100 damaged flash drives, </a:t>
            </a:r>
          </a:p>
          <a:p>
            <a:r>
              <a:rPr lang="en-US" dirty="0">
                <a:latin typeface="Calibri" panose="020F0502020204030204" pitchFamily="34" charset="0"/>
                <a:cs typeface="Calibri" panose="020F0502020204030204" pitchFamily="34" charset="0"/>
              </a:rPr>
              <a:t>80 of them have coffee stains on them.</a:t>
            </a:r>
          </a:p>
          <a:p>
            <a:r>
              <a:rPr lang="en-US" dirty="0">
                <a:latin typeface="Calibri" panose="020F0502020204030204" pitchFamily="34" charset="0"/>
                <a:cs typeface="Calibri" panose="020F0502020204030204" pitchFamily="34" charset="0"/>
              </a:rPr>
              <a:t>Estimate probability (and credible interval) that coffee is causing the damage?</a:t>
            </a:r>
          </a:p>
        </p:txBody>
      </p:sp>
      <p:sp>
        <p:nvSpPr>
          <p:cNvPr id="5" name="Google Shape;89;p13">
            <a:extLst>
              <a:ext uri="{FF2B5EF4-FFF2-40B4-BE49-F238E27FC236}">
                <a16:creationId xmlns:a16="http://schemas.microsoft.com/office/drawing/2014/main" id="{452FF8D6-C125-B84A-B6C6-3F252EF37ED5}"/>
              </a:ext>
            </a:extLst>
          </p:cNvPr>
          <p:cNvSpPr txBox="1"/>
          <p:nvPr/>
        </p:nvSpPr>
        <p:spPr>
          <a:xfrm>
            <a:off x="4109673" y="2068519"/>
            <a:ext cx="3347883" cy="2050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sym typeface="Calibri"/>
              </a:rPr>
              <a:t>A = Coffee, B = Damaged, P = Probability</a:t>
            </a:r>
            <a:endParaRPr lang="en-US" sz="1200" dirty="0">
              <a:solidFill>
                <a:schemeClr val="dk1"/>
              </a:solidFill>
              <a:latin typeface="Calibri" panose="020F0502020204030204" pitchFamily="34" charset="0"/>
              <a:ea typeface="Calibri"/>
              <a:cs typeface="Calibri" panose="020F0502020204030204" pitchFamily="34" charset="0"/>
              <a:sym typeface="Calibri"/>
            </a:endParaRPr>
          </a:p>
          <a:p>
            <a:pPr lvl="0"/>
            <a:r>
              <a:rPr lang="en-US" sz="1200" b="1" dirty="0">
                <a:solidFill>
                  <a:srgbClr val="00B0F0"/>
                </a:solidFill>
                <a:latin typeface="Calibri" panose="020F0502020204030204" pitchFamily="34" charset="0"/>
                <a:ea typeface="Calibri"/>
                <a:cs typeface="Calibri" panose="020F0502020204030204" pitchFamily="34" charset="0"/>
                <a:sym typeface="Calibri"/>
              </a:rPr>
              <a:t>P(A) = 40% = P( </a:t>
            </a:r>
            <a:r>
              <a:rPr lang="en-US" sz="1200" b="1" dirty="0">
                <a:solidFill>
                  <a:srgbClr val="00B0F0"/>
                </a:solidFill>
                <a:latin typeface="Calibri" panose="020F0502020204030204" pitchFamily="34" charset="0"/>
                <a:cs typeface="Calibri" panose="020F0502020204030204" pitchFamily="34" charset="0"/>
                <a:sym typeface="Calibri"/>
              </a:rPr>
              <a:t>Coffee )    # </a:t>
            </a:r>
            <a:r>
              <a:rPr lang="en-US" sz="1200" b="1" dirty="0">
                <a:solidFill>
                  <a:srgbClr val="00B0F0"/>
                </a:solidFill>
                <a:latin typeface="Calibri" panose="020F0502020204030204" pitchFamily="34" charset="0"/>
                <a:ea typeface="Calibri"/>
                <a:cs typeface="Calibri" panose="020F0502020204030204" pitchFamily="34" charset="0"/>
                <a:sym typeface="Calibri"/>
              </a:rPr>
              <a:t>Yellow</a:t>
            </a: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P(B) = 5% = P( Damaged  )  # Blue</a:t>
            </a:r>
          </a:p>
          <a:p>
            <a:pPr marL="0" marR="0" lvl="0" indent="0" algn="l" rtl="0">
              <a:spcBef>
                <a:spcPts val="0"/>
              </a:spcBef>
              <a:spcAft>
                <a:spcPts val="0"/>
              </a:spcAft>
              <a:buNone/>
            </a:pPr>
            <a:endParaRPr lang="en-US" sz="1200" dirty="0">
              <a:solidFill>
                <a:schemeClr val="dk1"/>
              </a:solidFill>
              <a:latin typeface="Calibri" panose="020F0502020204030204" pitchFamily="34" charset="0"/>
              <a:ea typeface="Calibri"/>
              <a:cs typeface="Calibri" panose="020F0502020204030204" pitchFamily="34" charset="0"/>
              <a:sym typeface="Calibri"/>
            </a:endParaRPr>
          </a:p>
          <a:p>
            <a:pPr lvl="0"/>
            <a:r>
              <a:rPr lang="en-US" sz="1200" b="1" dirty="0">
                <a:solidFill>
                  <a:srgbClr val="00B0F0"/>
                </a:solidFill>
                <a:latin typeface="Calibri" panose="020F0502020204030204" pitchFamily="34" charset="0"/>
                <a:ea typeface="Calibri"/>
                <a:cs typeface="Calibri" panose="020F0502020204030204" pitchFamily="34" charset="0"/>
                <a:sym typeface="Calibri"/>
              </a:rPr>
              <a:t>P(B|A) = 10% = P( Damaged given that Coffee )</a:t>
            </a:r>
          </a:p>
          <a:p>
            <a:pPr lvl="0"/>
            <a:r>
              <a:rPr lang="en-US" sz="1200" dirty="0">
                <a:solidFill>
                  <a:schemeClr val="dk1"/>
                </a:solidFill>
                <a:latin typeface="Calibri" panose="020F0502020204030204" pitchFamily="34" charset="0"/>
                <a:ea typeface="Calibri"/>
                <a:cs typeface="Calibri" panose="020F0502020204030204" pitchFamily="34" charset="0"/>
                <a:sym typeface="Calibri"/>
              </a:rPr>
              <a:t>P(A|B) = 80% = P( Coffee given that Damaged )</a:t>
            </a:r>
          </a:p>
          <a:p>
            <a:pPr marL="0" marR="0" lvl="0" indent="0" algn="l" rtl="0">
              <a:spcBef>
                <a:spcPts val="0"/>
              </a:spcBef>
              <a:spcAft>
                <a:spcPts val="0"/>
              </a:spcAft>
              <a:buNone/>
            </a:pPr>
            <a:endParaRPr lang="en-US" sz="1200" dirty="0">
              <a:solidFill>
                <a:schemeClr val="dk1"/>
              </a:solidFill>
              <a:latin typeface="Calibri" panose="020F0502020204030204" pitchFamily="34" charset="0"/>
              <a:ea typeface="Calibri"/>
              <a:cs typeface="Calibri" panose="020F0502020204030204" pitchFamily="34" charset="0"/>
              <a:sym typeface="Calibri"/>
            </a:endParaRPr>
          </a:p>
          <a:p>
            <a:r>
              <a:rPr lang="en-US" sz="1200" dirty="0">
                <a:solidFill>
                  <a:schemeClr val="dk1"/>
                </a:solidFill>
                <a:latin typeface="Calibri" panose="020F0502020204030204" pitchFamily="34" charset="0"/>
                <a:ea typeface="Calibri"/>
                <a:cs typeface="Calibri" panose="020F0502020204030204" pitchFamily="34" charset="0"/>
                <a:sym typeface="Calibri"/>
              </a:rPr>
              <a:t>Intersection:</a:t>
            </a: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P(A &amp; B) = 4% = P(Coffee &amp; Damaged)  # Green</a:t>
            </a: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P(A|B)*P(B) = 80%*5% = 4%</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200" b="1" dirty="0">
                <a:solidFill>
                  <a:srgbClr val="00B0F0"/>
                </a:solidFill>
                <a:latin typeface="Calibri" panose="020F0502020204030204" pitchFamily="34" charset="0"/>
                <a:ea typeface="Calibri"/>
                <a:cs typeface="Calibri" panose="020F0502020204030204" pitchFamily="34" charset="0"/>
                <a:sym typeface="Calibri"/>
              </a:rPr>
              <a:t>P(B|A)*P(A) = 10%*40% = 4%</a:t>
            </a:r>
          </a:p>
        </p:txBody>
      </p:sp>
      <p:sp>
        <p:nvSpPr>
          <p:cNvPr id="6" name="Google Shape;96;p13">
            <a:extLst>
              <a:ext uri="{FF2B5EF4-FFF2-40B4-BE49-F238E27FC236}">
                <a16:creationId xmlns:a16="http://schemas.microsoft.com/office/drawing/2014/main" id="{404A001F-C0A0-BE48-A3B1-C838E48FDF8F}"/>
              </a:ext>
            </a:extLst>
          </p:cNvPr>
          <p:cNvSpPr/>
          <p:nvPr/>
        </p:nvSpPr>
        <p:spPr>
          <a:xfrm>
            <a:off x="116387" y="1974106"/>
            <a:ext cx="3991888" cy="2229852"/>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7" name="Google Shape;97;p13">
            <a:extLst>
              <a:ext uri="{FF2B5EF4-FFF2-40B4-BE49-F238E27FC236}">
                <a16:creationId xmlns:a16="http://schemas.microsoft.com/office/drawing/2014/main" id="{31FE829C-2386-834C-996B-C2F3AE8AE45B}"/>
              </a:ext>
            </a:extLst>
          </p:cNvPr>
          <p:cNvSpPr/>
          <p:nvPr/>
        </p:nvSpPr>
        <p:spPr>
          <a:xfrm>
            <a:off x="263208" y="2278906"/>
            <a:ext cx="3224463" cy="1764631"/>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8" name="Google Shape;98;p13">
            <a:extLst>
              <a:ext uri="{FF2B5EF4-FFF2-40B4-BE49-F238E27FC236}">
                <a16:creationId xmlns:a16="http://schemas.microsoft.com/office/drawing/2014/main" id="{DDB1E21D-A88D-F84D-A4C7-D15B09894D17}"/>
              </a:ext>
            </a:extLst>
          </p:cNvPr>
          <p:cNvSpPr/>
          <p:nvPr/>
        </p:nvSpPr>
        <p:spPr>
          <a:xfrm>
            <a:off x="2439126" y="2710753"/>
            <a:ext cx="1397874" cy="900935"/>
          </a:xfrm>
          <a:prstGeom prst="ellipse">
            <a:avLst/>
          </a:prstGeom>
          <a:solidFill>
            <a:srgbClr val="00B0F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9" name="Google Shape;99;p13">
            <a:extLst>
              <a:ext uri="{FF2B5EF4-FFF2-40B4-BE49-F238E27FC236}">
                <a16:creationId xmlns:a16="http://schemas.microsoft.com/office/drawing/2014/main" id="{4B219D50-9096-DC46-8C16-4EC0A06BA7C0}"/>
              </a:ext>
            </a:extLst>
          </p:cNvPr>
          <p:cNvSpPr txBox="1"/>
          <p:nvPr/>
        </p:nvSpPr>
        <p:spPr>
          <a:xfrm>
            <a:off x="1164672" y="2710753"/>
            <a:ext cx="971694" cy="64790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None/>
              <a:defRPr sz="1800" b="1">
                <a:solidFill>
                  <a:srgbClr val="FF0000"/>
                </a:solidFill>
                <a:latin typeface="Calibri"/>
                <a:ea typeface="Calibri"/>
                <a:cs typeface="Calibri"/>
              </a:defRPr>
            </a:lvl1pPr>
          </a:lstStyle>
          <a:p>
            <a:r>
              <a:rPr lang="en-US" dirty="0">
                <a:latin typeface="Calibri" panose="020F0502020204030204" pitchFamily="34" charset="0"/>
                <a:cs typeface="Calibri" panose="020F0502020204030204" pitchFamily="34" charset="0"/>
                <a:sym typeface="Calibri"/>
              </a:rPr>
              <a:t>A</a:t>
            </a:r>
          </a:p>
          <a:p>
            <a:r>
              <a:rPr lang="en-US" dirty="0">
                <a:latin typeface="Calibri" panose="020F0502020204030204" pitchFamily="34" charset="0"/>
                <a:cs typeface="Calibri" panose="020F0502020204030204" pitchFamily="34" charset="0"/>
                <a:sym typeface="Calibri"/>
              </a:rPr>
              <a:t>Coffee</a:t>
            </a:r>
            <a:endParaRPr dirty="0">
              <a:latin typeface="Calibri" panose="020F0502020204030204" pitchFamily="34" charset="0"/>
              <a:cs typeface="Calibri" panose="020F0502020204030204" pitchFamily="34" charset="0"/>
              <a:sym typeface="Calibri"/>
            </a:endParaRPr>
          </a:p>
        </p:txBody>
      </p:sp>
      <p:sp>
        <p:nvSpPr>
          <p:cNvPr id="10" name="Google Shape;100;p13">
            <a:extLst>
              <a:ext uri="{FF2B5EF4-FFF2-40B4-BE49-F238E27FC236}">
                <a16:creationId xmlns:a16="http://schemas.microsoft.com/office/drawing/2014/main" id="{A8D1023C-103A-914C-952D-A30BFA64F4CA}"/>
              </a:ext>
            </a:extLst>
          </p:cNvPr>
          <p:cNvSpPr txBox="1"/>
          <p:nvPr/>
        </p:nvSpPr>
        <p:spPr>
          <a:xfrm>
            <a:off x="3065807" y="2935014"/>
            <a:ext cx="1246477" cy="7457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0000"/>
                </a:solidFill>
                <a:latin typeface="Calibri" panose="020F0502020204030204" pitchFamily="34" charset="0"/>
                <a:ea typeface="Calibri"/>
                <a:cs typeface="Calibri" panose="020F0502020204030204" pitchFamily="34" charset="0"/>
                <a:sym typeface="Calibri"/>
              </a:rPr>
              <a:t>        B</a:t>
            </a:r>
          </a:p>
          <a:p>
            <a:pPr marL="0" marR="0" lvl="0" indent="0" algn="l" rtl="0">
              <a:spcBef>
                <a:spcPts val="0"/>
              </a:spcBef>
              <a:spcAft>
                <a:spcPts val="0"/>
              </a:spcAft>
              <a:buNone/>
            </a:pPr>
            <a:r>
              <a:rPr lang="en-US" sz="1800" b="1" dirty="0">
                <a:solidFill>
                  <a:srgbClr val="FF0000"/>
                </a:solidFill>
                <a:latin typeface="Calibri" panose="020F0502020204030204" pitchFamily="34" charset="0"/>
                <a:ea typeface="Calibri"/>
                <a:cs typeface="Calibri" panose="020F0502020204030204" pitchFamily="34" charset="0"/>
                <a:sym typeface="Calibri"/>
              </a:rPr>
              <a:t>Damaged</a:t>
            </a:r>
            <a:endParaRPr sz="1800" b="1" dirty="0">
              <a:solidFill>
                <a:srgbClr val="FF0000"/>
              </a:solidFill>
              <a:latin typeface="Calibri" panose="020F0502020204030204" pitchFamily="34" charset="0"/>
              <a:ea typeface="Calibri"/>
              <a:cs typeface="Calibri" panose="020F0502020204030204" pitchFamily="34" charset="0"/>
              <a:sym typeface="Calibri"/>
            </a:endParaRPr>
          </a:p>
        </p:txBody>
      </p:sp>
      <p:sp>
        <p:nvSpPr>
          <p:cNvPr id="11" name="Google Shape;101;p13">
            <a:extLst>
              <a:ext uri="{FF2B5EF4-FFF2-40B4-BE49-F238E27FC236}">
                <a16:creationId xmlns:a16="http://schemas.microsoft.com/office/drawing/2014/main" id="{7B123850-E879-7745-BC69-FED970CB58A9}"/>
              </a:ext>
            </a:extLst>
          </p:cNvPr>
          <p:cNvSpPr txBox="1"/>
          <p:nvPr/>
        </p:nvSpPr>
        <p:spPr>
          <a:xfrm>
            <a:off x="2679402" y="1974106"/>
            <a:ext cx="15308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panose="020F0502020204030204" pitchFamily="34" charset="0"/>
                <a:ea typeface="Calibri"/>
                <a:cs typeface="Calibri" panose="020F0502020204030204" pitchFamily="34" charset="0"/>
                <a:sym typeface="Calibri"/>
              </a:rPr>
              <a:t>All Drives</a:t>
            </a:r>
            <a:endParaRPr sz="2400" b="1" dirty="0">
              <a:solidFill>
                <a:srgbClr val="FF0000"/>
              </a:solidFill>
              <a:latin typeface="Calibri" panose="020F0502020204030204" pitchFamily="34" charset="0"/>
              <a:ea typeface="Calibri"/>
              <a:cs typeface="Calibri" panose="020F0502020204030204" pitchFamily="34" charset="0"/>
              <a:sym typeface="Calibri"/>
            </a:endParaRPr>
          </a:p>
        </p:txBody>
      </p:sp>
      <p:sp>
        <p:nvSpPr>
          <p:cNvPr id="13" name="Google Shape;96;p13">
            <a:extLst>
              <a:ext uri="{FF2B5EF4-FFF2-40B4-BE49-F238E27FC236}">
                <a16:creationId xmlns:a16="http://schemas.microsoft.com/office/drawing/2014/main" id="{569DD241-518F-8F46-AE6A-34E80876D3BC}"/>
              </a:ext>
            </a:extLst>
          </p:cNvPr>
          <p:cNvSpPr/>
          <p:nvPr/>
        </p:nvSpPr>
        <p:spPr>
          <a:xfrm>
            <a:off x="116387" y="4517792"/>
            <a:ext cx="3991888" cy="2229852"/>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4" name="Google Shape;97;p13">
            <a:extLst>
              <a:ext uri="{FF2B5EF4-FFF2-40B4-BE49-F238E27FC236}">
                <a16:creationId xmlns:a16="http://schemas.microsoft.com/office/drawing/2014/main" id="{30AA5D0A-2560-CE4A-B38C-91AD69134962}"/>
              </a:ext>
            </a:extLst>
          </p:cNvPr>
          <p:cNvSpPr/>
          <p:nvPr/>
        </p:nvSpPr>
        <p:spPr>
          <a:xfrm>
            <a:off x="2089797" y="5384791"/>
            <a:ext cx="1397874" cy="900935"/>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5" name="Google Shape;98;p13">
            <a:extLst>
              <a:ext uri="{FF2B5EF4-FFF2-40B4-BE49-F238E27FC236}">
                <a16:creationId xmlns:a16="http://schemas.microsoft.com/office/drawing/2014/main" id="{655DB671-3DA8-B149-8288-4F8B78A39734}"/>
              </a:ext>
            </a:extLst>
          </p:cNvPr>
          <p:cNvSpPr/>
          <p:nvPr/>
        </p:nvSpPr>
        <p:spPr>
          <a:xfrm>
            <a:off x="2439126" y="5254439"/>
            <a:ext cx="1397874" cy="900935"/>
          </a:xfrm>
          <a:prstGeom prst="ellipse">
            <a:avLst/>
          </a:prstGeom>
          <a:solidFill>
            <a:srgbClr val="00B0F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panose="020F0502020204030204" pitchFamily="34" charset="0"/>
              <a:ea typeface="Calibri"/>
              <a:cs typeface="Calibri" panose="020F0502020204030204" pitchFamily="34" charset="0"/>
              <a:sym typeface="Calibri"/>
            </a:endParaRPr>
          </a:p>
        </p:txBody>
      </p:sp>
      <p:sp>
        <p:nvSpPr>
          <p:cNvPr id="16" name="Google Shape;99;p13">
            <a:extLst>
              <a:ext uri="{FF2B5EF4-FFF2-40B4-BE49-F238E27FC236}">
                <a16:creationId xmlns:a16="http://schemas.microsoft.com/office/drawing/2014/main" id="{E19F1E77-6C1D-CF40-A056-B5F0A0067705}"/>
              </a:ext>
            </a:extLst>
          </p:cNvPr>
          <p:cNvSpPr txBox="1"/>
          <p:nvPr/>
        </p:nvSpPr>
        <p:spPr>
          <a:xfrm>
            <a:off x="2136366" y="5632718"/>
            <a:ext cx="581015" cy="4312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panose="020F0502020204030204" pitchFamily="34" charset="0"/>
                <a:ea typeface="Calibri"/>
                <a:cs typeface="Calibri" panose="020F0502020204030204" pitchFamily="34" charset="0"/>
                <a:sym typeface="Calibri"/>
              </a:rPr>
              <a:t>A</a:t>
            </a:r>
            <a:endParaRPr sz="2400" b="1" dirty="0">
              <a:solidFill>
                <a:srgbClr val="FF0000"/>
              </a:solidFill>
              <a:latin typeface="Calibri" panose="020F0502020204030204" pitchFamily="34" charset="0"/>
              <a:ea typeface="Calibri"/>
              <a:cs typeface="Calibri" panose="020F0502020204030204" pitchFamily="34" charset="0"/>
              <a:sym typeface="Calibri"/>
            </a:endParaRPr>
          </a:p>
        </p:txBody>
      </p:sp>
      <p:sp>
        <p:nvSpPr>
          <p:cNvPr id="17" name="Google Shape;100;p13">
            <a:extLst>
              <a:ext uri="{FF2B5EF4-FFF2-40B4-BE49-F238E27FC236}">
                <a16:creationId xmlns:a16="http://schemas.microsoft.com/office/drawing/2014/main" id="{61C18CBF-01D4-C848-A7B2-E04510A0F7B8}"/>
              </a:ext>
            </a:extLst>
          </p:cNvPr>
          <p:cNvSpPr txBox="1"/>
          <p:nvPr/>
        </p:nvSpPr>
        <p:spPr>
          <a:xfrm>
            <a:off x="3467734" y="5384791"/>
            <a:ext cx="640540" cy="4337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panose="020F0502020204030204" pitchFamily="34" charset="0"/>
                <a:ea typeface="Calibri"/>
                <a:cs typeface="Calibri" panose="020F0502020204030204" pitchFamily="34" charset="0"/>
                <a:sym typeface="Calibri"/>
              </a:rPr>
              <a:t>B</a:t>
            </a:r>
          </a:p>
        </p:txBody>
      </p:sp>
      <p:sp>
        <p:nvSpPr>
          <p:cNvPr id="18" name="Google Shape;101;p13">
            <a:extLst>
              <a:ext uri="{FF2B5EF4-FFF2-40B4-BE49-F238E27FC236}">
                <a16:creationId xmlns:a16="http://schemas.microsoft.com/office/drawing/2014/main" id="{C254AE81-7BEC-E24E-A3FD-EA1283594849}"/>
              </a:ext>
            </a:extLst>
          </p:cNvPr>
          <p:cNvSpPr txBox="1"/>
          <p:nvPr/>
        </p:nvSpPr>
        <p:spPr>
          <a:xfrm>
            <a:off x="2675922" y="4499611"/>
            <a:ext cx="15308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panose="020F0502020204030204" pitchFamily="34" charset="0"/>
                <a:ea typeface="Calibri"/>
                <a:cs typeface="Calibri" panose="020F0502020204030204" pitchFamily="34" charset="0"/>
                <a:sym typeface="Calibri"/>
              </a:rPr>
              <a:t>All Drives</a:t>
            </a:r>
            <a:endParaRPr sz="2400" b="1" dirty="0">
              <a:solidFill>
                <a:srgbClr val="FF0000"/>
              </a:solidFill>
              <a:latin typeface="Calibri" panose="020F0502020204030204" pitchFamily="34" charset="0"/>
              <a:ea typeface="Calibri"/>
              <a:cs typeface="Calibri" panose="020F0502020204030204" pitchFamily="34" charset="0"/>
              <a:sym typeface="Calibri"/>
            </a:endParaRPr>
          </a:p>
        </p:txBody>
      </p:sp>
      <p:sp>
        <p:nvSpPr>
          <p:cNvPr id="19" name="TextBox 18">
            <a:extLst>
              <a:ext uri="{FF2B5EF4-FFF2-40B4-BE49-F238E27FC236}">
                <a16:creationId xmlns:a16="http://schemas.microsoft.com/office/drawing/2014/main" id="{6E6E4C8B-2E60-5C46-9FFF-EB63ACF4895B}"/>
              </a:ext>
            </a:extLst>
          </p:cNvPr>
          <p:cNvSpPr txBox="1"/>
          <p:nvPr/>
        </p:nvSpPr>
        <p:spPr>
          <a:xfrm>
            <a:off x="8930917" y="462807"/>
            <a:ext cx="3119984" cy="1384995"/>
          </a:xfrm>
          <a:prstGeom prst="rect">
            <a:avLst/>
          </a:prstGeom>
          <a:noFill/>
        </p:spPr>
        <p:txBody>
          <a:bodyPr wrap="square" rtlCol="0">
            <a:spAutoFit/>
          </a:bodyPr>
          <a:lstStyle/>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       | Damaged  |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|Coffee |  80      |  -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|Clean  |  20      |  -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p:txBody>
      </p:sp>
      <p:sp>
        <p:nvSpPr>
          <p:cNvPr id="20" name="Google Shape;89;p13">
            <a:extLst>
              <a:ext uri="{FF2B5EF4-FFF2-40B4-BE49-F238E27FC236}">
                <a16:creationId xmlns:a16="http://schemas.microsoft.com/office/drawing/2014/main" id="{B62C94EF-0889-7846-B479-937B9CC58C28}"/>
              </a:ext>
            </a:extLst>
          </p:cNvPr>
          <p:cNvSpPr txBox="1"/>
          <p:nvPr/>
        </p:nvSpPr>
        <p:spPr>
          <a:xfrm>
            <a:off x="4116279" y="4617542"/>
            <a:ext cx="3347883" cy="2050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panose="020F0502020204030204" pitchFamily="34" charset="0"/>
                <a:cs typeface="Calibri" panose="020F0502020204030204" pitchFamily="34" charset="0"/>
                <a:sym typeface="Calibri"/>
              </a:rPr>
              <a:t>A = Coffee, B = Damaged, P = Probability</a:t>
            </a:r>
            <a:endParaRPr lang="en-US" sz="1200" dirty="0">
              <a:solidFill>
                <a:schemeClr val="dk1"/>
              </a:solidFill>
              <a:latin typeface="Calibri" panose="020F0502020204030204" pitchFamily="34" charset="0"/>
              <a:ea typeface="Calibri"/>
              <a:cs typeface="Calibri" panose="020F0502020204030204" pitchFamily="34" charset="0"/>
              <a:sym typeface="Calibri"/>
            </a:endParaRPr>
          </a:p>
          <a:p>
            <a:pPr lvl="0"/>
            <a:r>
              <a:rPr lang="en-US" sz="1200" b="1" dirty="0">
                <a:solidFill>
                  <a:srgbClr val="00B0F0"/>
                </a:solidFill>
                <a:latin typeface="Calibri" panose="020F0502020204030204" pitchFamily="34" charset="0"/>
                <a:ea typeface="Calibri"/>
                <a:cs typeface="Calibri" panose="020F0502020204030204" pitchFamily="34" charset="0"/>
                <a:sym typeface="Calibri"/>
              </a:rPr>
              <a:t>P(A) = 5% = P( </a:t>
            </a:r>
            <a:r>
              <a:rPr lang="en-US" sz="1200" b="1" dirty="0">
                <a:solidFill>
                  <a:srgbClr val="00B0F0"/>
                </a:solidFill>
                <a:latin typeface="Calibri" panose="020F0502020204030204" pitchFamily="34" charset="0"/>
                <a:cs typeface="Calibri" panose="020F0502020204030204" pitchFamily="34" charset="0"/>
                <a:sym typeface="Calibri"/>
              </a:rPr>
              <a:t>Coffee )    # </a:t>
            </a:r>
            <a:r>
              <a:rPr lang="en-US" sz="1200" b="1" dirty="0">
                <a:solidFill>
                  <a:srgbClr val="00B0F0"/>
                </a:solidFill>
                <a:latin typeface="Calibri" panose="020F0502020204030204" pitchFamily="34" charset="0"/>
                <a:ea typeface="Calibri"/>
                <a:cs typeface="Calibri" panose="020F0502020204030204" pitchFamily="34" charset="0"/>
                <a:sym typeface="Calibri"/>
              </a:rPr>
              <a:t>Yellow</a:t>
            </a: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P(B) = 5% = P( Damaged  )  # Blue</a:t>
            </a:r>
          </a:p>
          <a:p>
            <a:pPr marL="0" marR="0" lvl="0" indent="0" algn="l" rtl="0">
              <a:spcBef>
                <a:spcPts val="0"/>
              </a:spcBef>
              <a:spcAft>
                <a:spcPts val="0"/>
              </a:spcAft>
              <a:buNone/>
            </a:pPr>
            <a:endParaRPr lang="en-US" sz="1200" dirty="0">
              <a:solidFill>
                <a:schemeClr val="dk1"/>
              </a:solidFill>
              <a:latin typeface="Calibri" panose="020F0502020204030204" pitchFamily="34" charset="0"/>
              <a:ea typeface="Calibri"/>
              <a:cs typeface="Calibri" panose="020F0502020204030204" pitchFamily="34" charset="0"/>
              <a:sym typeface="Calibri"/>
            </a:endParaRPr>
          </a:p>
          <a:p>
            <a:pPr lvl="0"/>
            <a:r>
              <a:rPr lang="en-US" sz="1200" b="1" dirty="0">
                <a:solidFill>
                  <a:srgbClr val="00B0F0"/>
                </a:solidFill>
                <a:latin typeface="Calibri" panose="020F0502020204030204" pitchFamily="34" charset="0"/>
                <a:ea typeface="Calibri"/>
                <a:cs typeface="Calibri" panose="020F0502020204030204" pitchFamily="34" charset="0"/>
                <a:sym typeface="Calibri"/>
              </a:rPr>
              <a:t>P(B|A) = 80% = P( Damaged given that Coffee )</a:t>
            </a:r>
          </a:p>
          <a:p>
            <a:pPr lvl="0"/>
            <a:r>
              <a:rPr lang="en-US" sz="1200" dirty="0">
                <a:solidFill>
                  <a:schemeClr val="dk1"/>
                </a:solidFill>
                <a:latin typeface="Calibri" panose="020F0502020204030204" pitchFamily="34" charset="0"/>
                <a:ea typeface="Calibri"/>
                <a:cs typeface="Calibri" panose="020F0502020204030204" pitchFamily="34" charset="0"/>
                <a:sym typeface="Calibri"/>
              </a:rPr>
              <a:t>P(A|B) = 80% = P( Coffee given that Damaged )</a:t>
            </a:r>
          </a:p>
          <a:p>
            <a:pPr marL="0" marR="0" lvl="0" indent="0" algn="l" rtl="0">
              <a:spcBef>
                <a:spcPts val="0"/>
              </a:spcBef>
              <a:spcAft>
                <a:spcPts val="0"/>
              </a:spcAft>
              <a:buNone/>
            </a:pPr>
            <a:endParaRPr lang="en-US" sz="1200" dirty="0">
              <a:solidFill>
                <a:schemeClr val="dk1"/>
              </a:solidFill>
              <a:latin typeface="Calibri" panose="020F0502020204030204" pitchFamily="34" charset="0"/>
              <a:ea typeface="Calibri"/>
              <a:cs typeface="Calibri" panose="020F0502020204030204" pitchFamily="34" charset="0"/>
              <a:sym typeface="Calibri"/>
            </a:endParaRPr>
          </a:p>
          <a:p>
            <a:r>
              <a:rPr lang="en-US" sz="1200" dirty="0">
                <a:solidFill>
                  <a:schemeClr val="dk1"/>
                </a:solidFill>
                <a:latin typeface="Calibri" panose="020F0502020204030204" pitchFamily="34" charset="0"/>
                <a:ea typeface="Calibri"/>
                <a:cs typeface="Calibri" panose="020F0502020204030204" pitchFamily="34" charset="0"/>
                <a:sym typeface="Calibri"/>
              </a:rPr>
              <a:t>Intersection:</a:t>
            </a: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P(A &amp; B) = 4% = P(Coffee &amp; Damaged)  # Green</a:t>
            </a:r>
          </a:p>
          <a:p>
            <a:pPr marL="0" marR="0" lvl="0" indent="0" algn="l" rtl="0">
              <a:spcBef>
                <a:spcPts val="0"/>
              </a:spcBef>
              <a:spcAft>
                <a:spcPts val="0"/>
              </a:spcAft>
              <a:buNone/>
            </a:pPr>
            <a:r>
              <a:rPr lang="en-US" sz="1200" dirty="0">
                <a:solidFill>
                  <a:schemeClr val="dk1"/>
                </a:solidFill>
                <a:latin typeface="Calibri" panose="020F0502020204030204" pitchFamily="34" charset="0"/>
                <a:ea typeface="Calibri"/>
                <a:cs typeface="Calibri" panose="020F0502020204030204" pitchFamily="34" charset="0"/>
                <a:sym typeface="Calibri"/>
              </a:rPr>
              <a:t>P(A|B)*P(B) = 80%*5% = 4%</a:t>
            </a:r>
            <a:endParaRPr sz="1200"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sz="1200" b="1" dirty="0">
                <a:solidFill>
                  <a:srgbClr val="00B0F0"/>
                </a:solidFill>
                <a:latin typeface="Calibri" panose="020F0502020204030204" pitchFamily="34" charset="0"/>
                <a:ea typeface="Calibri"/>
                <a:cs typeface="Calibri" panose="020F0502020204030204" pitchFamily="34" charset="0"/>
                <a:sym typeface="Calibri"/>
              </a:rPr>
              <a:t>P(B|A)*P(A) = 80%*5% = 4%</a:t>
            </a:r>
          </a:p>
        </p:txBody>
      </p:sp>
      <p:sp>
        <p:nvSpPr>
          <p:cNvPr id="4" name="TextBox 3">
            <a:extLst>
              <a:ext uri="{FF2B5EF4-FFF2-40B4-BE49-F238E27FC236}">
                <a16:creationId xmlns:a16="http://schemas.microsoft.com/office/drawing/2014/main" id="{39A90BC2-B4D8-E240-A189-C3C7F0FC7086}"/>
              </a:ext>
            </a:extLst>
          </p:cNvPr>
          <p:cNvSpPr txBox="1"/>
          <p:nvPr/>
        </p:nvSpPr>
        <p:spPr>
          <a:xfrm>
            <a:off x="8683179" y="2080300"/>
            <a:ext cx="3245613" cy="1938992"/>
          </a:xfrm>
          <a:prstGeom prst="rect">
            <a:avLst/>
          </a:prstGeom>
          <a:solidFill>
            <a:schemeClr val="accent4">
              <a:lumMod val="20000"/>
              <a:lumOff val="80000"/>
            </a:schemeClr>
          </a:solidFill>
          <a:ln>
            <a:solidFill>
              <a:srgbClr val="FF0000"/>
            </a:solidFill>
          </a:ln>
        </p:spPr>
        <p:txBody>
          <a:bodyPr wrap="square" rtlCol="0">
            <a:spAutoFit/>
          </a:bodyPr>
          <a:lstStyle/>
          <a:p>
            <a:r>
              <a:rPr lang="en-US" sz="1200" dirty="0">
                <a:latin typeface="Calibri" panose="020F0502020204030204" pitchFamily="34" charset="0"/>
                <a:cs typeface="Calibri" panose="020F0502020204030204" pitchFamily="34" charset="0"/>
              </a:rPr>
              <a:t>Possible approach to calculating P(B|A):</a:t>
            </a:r>
          </a:p>
          <a:p>
            <a:endParaRPr lang="en-US" sz="1200" dirty="0">
              <a:latin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We fix P(A|B)=0.8 and P(B) = 0.05.</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Then we use Bayes formula to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express P(B|A) as function of P(A).</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Then presuming that all values of P(A)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are equally possible (flat prior),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we calculate average P(B|A).</a:t>
            </a:r>
          </a:p>
          <a:p>
            <a:pPr marL="171450" indent="-171450">
              <a:buFont typeface="Arial" panose="020B0604020202020204" pitchFamily="34" charset="0"/>
              <a:buChar char="•"/>
            </a:pPr>
            <a:r>
              <a:rPr lang="en-US" sz="1200" dirty="0">
                <a:latin typeface="Calibri" panose="020F0502020204030204" pitchFamily="34" charset="0"/>
                <a:cs typeface="Calibri" panose="020F0502020204030204" pitchFamily="34" charset="0"/>
              </a:rPr>
              <a:t>Alternatively we use some reasonable guess of the prior (not flat) – to get better posterior.</a:t>
            </a:r>
          </a:p>
        </p:txBody>
      </p:sp>
    </p:spTree>
    <p:extLst>
      <p:ext uri="{BB962C8B-B14F-4D97-AF65-F5344CB8AC3E}">
        <p14:creationId xmlns:p14="http://schemas.microsoft.com/office/powerpoint/2010/main" val="418091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32340-E706-FA41-BDA5-397606042A7E}"/>
              </a:ext>
            </a:extLst>
          </p:cNvPr>
          <p:cNvSpPr txBox="1"/>
          <p:nvPr/>
        </p:nvSpPr>
        <p:spPr>
          <a:xfrm>
            <a:off x="0" y="37572"/>
            <a:ext cx="3346516"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Example 6 – Socks</a:t>
            </a:r>
          </a:p>
        </p:txBody>
      </p:sp>
      <p:sp>
        <p:nvSpPr>
          <p:cNvPr id="3" name="TextBox 2">
            <a:extLst>
              <a:ext uri="{FF2B5EF4-FFF2-40B4-BE49-F238E27FC236}">
                <a16:creationId xmlns:a16="http://schemas.microsoft.com/office/drawing/2014/main" id="{2443CC5D-9378-E348-8505-A594E821478A}"/>
              </a:ext>
            </a:extLst>
          </p:cNvPr>
          <p:cNvSpPr txBox="1"/>
          <p:nvPr/>
        </p:nvSpPr>
        <p:spPr>
          <a:xfrm>
            <a:off x="141098" y="678252"/>
            <a:ext cx="7383651" cy="1384995"/>
          </a:xfrm>
          <a:prstGeom prst="rect">
            <a:avLst/>
          </a:prstGeom>
          <a:solidFill>
            <a:schemeClr val="accent4">
              <a:lumMod val="20000"/>
              <a:lumOff val="80000"/>
            </a:schemeClr>
          </a:solidFill>
          <a:ln w="9525">
            <a:solidFill>
              <a:srgbClr val="FF0000"/>
            </a:solidFill>
          </a:ln>
        </p:spPr>
        <p:txBody>
          <a:bodyPr wrap="square" rtlCol="0">
            <a:spAutoFit/>
          </a:bodyPr>
          <a:lstStyle/>
          <a:p>
            <a:r>
              <a:rPr lang="en-US" dirty="0">
                <a:solidFill>
                  <a:schemeClr val="dk1"/>
                </a:solidFill>
                <a:latin typeface="Calibri" panose="020F0502020204030204" pitchFamily="34" charset="0"/>
                <a:cs typeface="Calibri" panose="020F0502020204030204" pitchFamily="34" charset="0"/>
                <a:sym typeface="Calibri"/>
              </a:rPr>
              <a:t>Tiny Data, Approximate Bayesian Computation and the Socks of Karl Broman – by rasmusab</a:t>
            </a:r>
            <a:br>
              <a:rPr lang="en-US" dirty="0">
                <a:solidFill>
                  <a:schemeClr val="dk1"/>
                </a:solidFill>
                <a:latin typeface="Calibri" panose="020F0502020204030204" pitchFamily="34" charset="0"/>
                <a:cs typeface="Calibri" panose="020F0502020204030204" pitchFamily="34" charset="0"/>
                <a:sym typeface="Calibri"/>
              </a:rPr>
            </a:br>
            <a:r>
              <a:rPr lang="en-US" dirty="0">
                <a:solidFill>
                  <a:schemeClr val="dk1"/>
                </a:solidFill>
                <a:latin typeface="Calibri" panose="020F0502020204030204" pitchFamily="34" charset="0"/>
                <a:cs typeface="Calibri" panose="020F0502020204030204" pitchFamily="34" charset="0"/>
                <a:sym typeface="Calibri"/>
              </a:rPr>
              <a:t>.. </a:t>
            </a:r>
            <a:r>
              <a:rPr lang="en-US" dirty="0">
                <a:solidFill>
                  <a:schemeClr val="dk1"/>
                </a:solidFill>
                <a:latin typeface="Calibri" panose="020F0502020204030204" pitchFamily="34" charset="0"/>
                <a:cs typeface="Calibri" panose="020F0502020204030204" pitchFamily="34" charset="0"/>
                <a:sym typeface="Calibri"/>
                <a:hlinkClick r:id="rId2"/>
              </a:rPr>
              <a:t>https://www.youtube.com/watch?v=nKCT-Cdk0xY</a:t>
            </a:r>
            <a:r>
              <a:rPr lang="en-US" dirty="0">
                <a:solidFill>
                  <a:schemeClr val="dk1"/>
                </a:solidFill>
                <a:latin typeface="Calibri" panose="020F0502020204030204" pitchFamily="34" charset="0"/>
                <a:cs typeface="Calibri" panose="020F0502020204030204" pitchFamily="34" charset="0"/>
                <a:sym typeface="Calibri"/>
              </a:rPr>
              <a:t>  </a:t>
            </a:r>
          </a:p>
          <a:p>
            <a:endParaRPr lang="en-US" dirty="0">
              <a:solidFill>
                <a:schemeClr val="dk1"/>
              </a:solidFill>
              <a:latin typeface="Calibri" panose="020F0502020204030204" pitchFamily="34" charset="0"/>
              <a:cs typeface="Calibri" panose="020F0502020204030204" pitchFamily="34" charset="0"/>
              <a:sym typeface="Calibri"/>
            </a:endParaRPr>
          </a:p>
          <a:p>
            <a:r>
              <a:rPr lang="en-US" dirty="0">
                <a:solidFill>
                  <a:schemeClr val="dk1"/>
                </a:solidFill>
                <a:latin typeface="Calibri" panose="020F0502020204030204" pitchFamily="34" charset="0"/>
                <a:cs typeface="Calibri" panose="020F0502020204030204" pitchFamily="34" charset="0"/>
                <a:sym typeface="Calibri"/>
              </a:rPr>
              <a:t>The first 11 socks in the laundry are each distinct suggests there are a lot more socks.</a:t>
            </a:r>
          </a:p>
          <a:p>
            <a:endParaRPr lang="en-US" dirty="0">
              <a:solidFill>
                <a:schemeClr val="dk1"/>
              </a:solidFill>
              <a:latin typeface="Calibri" panose="020F0502020204030204" pitchFamily="34" charset="0"/>
              <a:cs typeface="Calibri" panose="020F0502020204030204" pitchFamily="34" charset="0"/>
              <a:sym typeface="Calibri"/>
            </a:endParaRPr>
          </a:p>
          <a:p>
            <a:r>
              <a:rPr lang="en-US" dirty="0">
                <a:solidFill>
                  <a:schemeClr val="dk1"/>
                </a:solidFill>
                <a:latin typeface="Calibri" panose="020F0502020204030204" pitchFamily="34" charset="0"/>
                <a:cs typeface="Calibri" panose="020F0502020204030204" pitchFamily="34" charset="0"/>
                <a:sym typeface="Calibri"/>
              </a:rPr>
              <a:t>How many socks?</a:t>
            </a:r>
          </a:p>
        </p:txBody>
      </p:sp>
      <p:pic>
        <p:nvPicPr>
          <p:cNvPr id="12" name="Picture 11">
            <a:extLst>
              <a:ext uri="{FF2B5EF4-FFF2-40B4-BE49-F238E27FC236}">
                <a16:creationId xmlns:a16="http://schemas.microsoft.com/office/drawing/2014/main" id="{88BEBA42-E390-696F-679A-2F195ACC49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588055" y="200450"/>
            <a:ext cx="3462847" cy="4104114"/>
          </a:xfrm>
          <a:prstGeom prst="rect">
            <a:avLst/>
          </a:prstGeom>
        </p:spPr>
      </p:pic>
      <p:sp>
        <p:nvSpPr>
          <p:cNvPr id="21" name="TextBox 20">
            <a:extLst>
              <a:ext uri="{FF2B5EF4-FFF2-40B4-BE49-F238E27FC236}">
                <a16:creationId xmlns:a16="http://schemas.microsoft.com/office/drawing/2014/main" id="{011FB2A7-EBF5-B870-46BA-B541DF47BBC7}"/>
              </a:ext>
            </a:extLst>
          </p:cNvPr>
          <p:cNvSpPr txBox="1"/>
          <p:nvPr/>
        </p:nvSpPr>
        <p:spPr>
          <a:xfrm>
            <a:off x="141098" y="2216075"/>
            <a:ext cx="4418475" cy="1600438"/>
          </a:xfrm>
          <a:prstGeom prst="rect">
            <a:avLst/>
          </a:prstGeom>
          <a:noFill/>
        </p:spPr>
        <p:txBody>
          <a:bodyPr wrap="square" rtlCol="0">
            <a:spAutoFit/>
          </a:bodyPr>
          <a:lstStyle/>
          <a:p>
            <a:r>
              <a:rPr lang="en-US"/>
              <a:t>Solution – </a:t>
            </a:r>
            <a:r>
              <a:rPr lang="en-US" b="1">
                <a:solidFill>
                  <a:srgbClr val="FF0000"/>
                </a:solidFill>
              </a:rPr>
              <a:t>Approximate Bayesian Computation</a:t>
            </a:r>
          </a:p>
          <a:p>
            <a:r>
              <a:rPr lang="en-US" b="1">
                <a:solidFill>
                  <a:srgbClr val="00B050"/>
                </a:solidFill>
              </a:rPr>
              <a:t>is a method of figuring out the unknown</a:t>
            </a:r>
            <a:r>
              <a:rPr lang="en-US"/>
              <a:t> </a:t>
            </a:r>
          </a:p>
          <a:p>
            <a:r>
              <a:rPr lang="en-US"/>
              <a:t>which requires:</a:t>
            </a:r>
          </a:p>
          <a:p>
            <a:pPr marL="285750" indent="-285750">
              <a:buFont typeface="Arial" panose="020B0604020202020204" pitchFamily="34" charset="0"/>
              <a:buChar char="•"/>
            </a:pPr>
            <a:r>
              <a:rPr lang="en-US"/>
              <a:t>Data</a:t>
            </a:r>
          </a:p>
          <a:p>
            <a:pPr marL="285750" indent="-285750">
              <a:buFont typeface="Arial" panose="020B0604020202020204" pitchFamily="34" charset="0"/>
              <a:buChar char="•"/>
            </a:pPr>
            <a:r>
              <a:rPr lang="en-US"/>
              <a:t>Generative model</a:t>
            </a:r>
          </a:p>
          <a:p>
            <a:pPr marL="285750" indent="-285750">
              <a:buFont typeface="Arial" panose="020B0604020202020204" pitchFamily="34" charset="0"/>
              <a:buChar char="•"/>
            </a:pPr>
            <a:r>
              <a:rPr lang="en-US"/>
              <a:t>Priors (number of socks? proportion of pairs?)</a:t>
            </a:r>
          </a:p>
          <a:p>
            <a:pPr marL="285750" indent="-285750">
              <a:buFont typeface="Arial" panose="020B0604020202020204" pitchFamily="34" charset="0"/>
              <a:buChar char="•"/>
            </a:pPr>
            <a:r>
              <a:rPr lang="en-US"/>
              <a:t>Criterion for matching the data</a:t>
            </a:r>
          </a:p>
        </p:txBody>
      </p:sp>
      <p:pic>
        <p:nvPicPr>
          <p:cNvPr id="22" name="Picture 21">
            <a:extLst>
              <a:ext uri="{FF2B5EF4-FFF2-40B4-BE49-F238E27FC236}">
                <a16:creationId xmlns:a16="http://schemas.microsoft.com/office/drawing/2014/main" id="{13DDE842-2771-85C3-9FEF-638944F848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71022" y="2489760"/>
            <a:ext cx="3058550" cy="1178590"/>
          </a:xfrm>
          <a:prstGeom prst="rect">
            <a:avLst/>
          </a:prstGeom>
        </p:spPr>
      </p:pic>
      <p:pic>
        <p:nvPicPr>
          <p:cNvPr id="23" name="Picture 22">
            <a:extLst>
              <a:ext uri="{FF2B5EF4-FFF2-40B4-BE49-F238E27FC236}">
                <a16:creationId xmlns:a16="http://schemas.microsoft.com/office/drawing/2014/main" id="{D5575AE5-3FD4-F1DE-0DDE-765D487A178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9489" y="4304564"/>
            <a:ext cx="1143257" cy="2349794"/>
          </a:xfrm>
          <a:prstGeom prst="rect">
            <a:avLst/>
          </a:prstGeom>
        </p:spPr>
      </p:pic>
      <p:pic>
        <p:nvPicPr>
          <p:cNvPr id="24" name="Picture 23">
            <a:extLst>
              <a:ext uri="{FF2B5EF4-FFF2-40B4-BE49-F238E27FC236}">
                <a16:creationId xmlns:a16="http://schemas.microsoft.com/office/drawing/2014/main" id="{3CD41BC9-F2EE-07FA-D921-9E632E40785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803871" y="4761764"/>
            <a:ext cx="1428012" cy="1284252"/>
          </a:xfrm>
          <a:prstGeom prst="rect">
            <a:avLst/>
          </a:prstGeom>
        </p:spPr>
      </p:pic>
    </p:spTree>
    <p:extLst>
      <p:ext uri="{BB962C8B-B14F-4D97-AF65-F5344CB8AC3E}">
        <p14:creationId xmlns:p14="http://schemas.microsoft.com/office/powerpoint/2010/main" val="35312741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0212EB-D5F5-7C42-9867-3F4106A76AC3}"/>
              </a:ext>
            </a:extLst>
          </p:cNvPr>
          <p:cNvSpPr txBox="1"/>
          <p:nvPr/>
        </p:nvSpPr>
        <p:spPr>
          <a:xfrm>
            <a:off x="0" y="37572"/>
            <a:ext cx="5929460"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Example 7 - truncated exponential</a:t>
            </a:r>
          </a:p>
        </p:txBody>
      </p:sp>
      <p:sp>
        <p:nvSpPr>
          <p:cNvPr id="11" name="TextBox 10">
            <a:extLst>
              <a:ext uri="{FF2B5EF4-FFF2-40B4-BE49-F238E27FC236}">
                <a16:creationId xmlns:a16="http://schemas.microsoft.com/office/drawing/2014/main" id="{2A85AADB-CA8B-934D-84A1-D6DA208D498F}"/>
              </a:ext>
            </a:extLst>
          </p:cNvPr>
          <p:cNvSpPr txBox="1"/>
          <p:nvPr/>
        </p:nvSpPr>
        <p:spPr>
          <a:xfrm>
            <a:off x="92081" y="588627"/>
            <a:ext cx="6096000"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Jake </a:t>
            </a:r>
            <a:r>
              <a:rPr lang="en-US" dirty="0" err="1">
                <a:latin typeface="Calibri" panose="020F0502020204030204" pitchFamily="34" charset="0"/>
                <a:cs typeface="Calibri" panose="020F0502020204030204" pitchFamily="34" charset="0"/>
              </a:rPr>
              <a:t>VanderPlas</a:t>
            </a:r>
            <a:r>
              <a:rPr lang="en-US" dirty="0">
                <a:latin typeface="Calibri" panose="020F0502020204030204" pitchFamily="34" charset="0"/>
                <a:cs typeface="Calibri" panose="020F0502020204030204" pitchFamily="34" charset="0"/>
              </a:rPr>
              <a:t> (26 min lecture – and his blog) - Bayesian vs Frequentist</a:t>
            </a:r>
          </a:p>
          <a:p>
            <a:r>
              <a:rPr lang="en-US" sz="1100" dirty="0">
                <a:latin typeface="Calibri" panose="020F0502020204030204" pitchFamily="34" charset="0"/>
                <a:cs typeface="Calibri" panose="020F0502020204030204" pitchFamily="34" charset="0"/>
              </a:rPr>
              <a:t>  - </a:t>
            </a:r>
            <a:r>
              <a:rPr lang="en-US" sz="1100" dirty="0">
                <a:latin typeface="Calibri" panose="020F0502020204030204" pitchFamily="34" charset="0"/>
                <a:cs typeface="Calibri" panose="020F0502020204030204" pitchFamily="34" charset="0"/>
                <a:hlinkClick r:id="rId2"/>
              </a:rPr>
              <a:t>https://www.youtube.com/watch?v=KhAUfqhLakw</a:t>
            </a:r>
            <a:r>
              <a:rPr lang="en-US" sz="1100" dirty="0">
                <a:latin typeface="Calibri" panose="020F0502020204030204" pitchFamily="34" charset="0"/>
                <a:cs typeface="Calibri" panose="020F0502020204030204" pitchFamily="34" charset="0"/>
              </a:rPr>
              <a:t> </a:t>
            </a:r>
          </a:p>
          <a:p>
            <a:r>
              <a:rPr lang="en-US" sz="1100" dirty="0">
                <a:latin typeface="Calibri" panose="020F0502020204030204" pitchFamily="34" charset="0"/>
                <a:cs typeface="Calibri" panose="020F0502020204030204" pitchFamily="34" charset="0"/>
              </a:rPr>
              <a:t>  - </a:t>
            </a:r>
            <a:r>
              <a:rPr lang="en-US" sz="1100" dirty="0">
                <a:latin typeface="Calibri" panose="020F0502020204030204" pitchFamily="34" charset="0"/>
                <a:cs typeface="Calibri" panose="020F0502020204030204" pitchFamily="34" charset="0"/>
                <a:hlinkClick r:id="rId3"/>
              </a:rPr>
              <a:t>http://jakevdp.github.io/blog/2014/06/12/frequentism-and-bayesianism-3-confidence-credibility/</a:t>
            </a:r>
            <a:r>
              <a:rPr lang="en-US" sz="1100" dirty="0">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7BC1EEDA-D36B-3745-8521-9723E046CF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070" y="4407378"/>
            <a:ext cx="3243065" cy="2347764"/>
          </a:xfrm>
          <a:prstGeom prst="rect">
            <a:avLst/>
          </a:prstGeom>
        </p:spPr>
      </p:pic>
      <p:pic>
        <p:nvPicPr>
          <p:cNvPr id="13" name="Picture 12">
            <a:extLst>
              <a:ext uri="{FF2B5EF4-FFF2-40B4-BE49-F238E27FC236}">
                <a16:creationId xmlns:a16="http://schemas.microsoft.com/office/drawing/2014/main" id="{756ED8DC-2BE1-094A-8A81-44CA1481AF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01534" y="4407378"/>
            <a:ext cx="3156438" cy="2347764"/>
          </a:xfrm>
          <a:prstGeom prst="rect">
            <a:avLst/>
          </a:prstGeom>
        </p:spPr>
      </p:pic>
      <p:pic>
        <p:nvPicPr>
          <p:cNvPr id="14" name="Picture 13">
            <a:extLst>
              <a:ext uri="{FF2B5EF4-FFF2-40B4-BE49-F238E27FC236}">
                <a16:creationId xmlns:a16="http://schemas.microsoft.com/office/drawing/2014/main" id="{6CFCE086-5AD0-8344-AE93-F843BE43AD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79015" y="4407378"/>
            <a:ext cx="3059546" cy="2347764"/>
          </a:xfrm>
          <a:prstGeom prst="rect">
            <a:avLst/>
          </a:prstGeom>
        </p:spPr>
      </p:pic>
      <p:sp>
        <p:nvSpPr>
          <p:cNvPr id="2" name="TextBox 1">
            <a:extLst>
              <a:ext uri="{FF2B5EF4-FFF2-40B4-BE49-F238E27FC236}">
                <a16:creationId xmlns:a16="http://schemas.microsoft.com/office/drawing/2014/main" id="{1B7E5E53-FD25-1743-9C2C-515C3CCE6CCD}"/>
              </a:ext>
            </a:extLst>
          </p:cNvPr>
          <p:cNvSpPr txBox="1"/>
          <p:nvPr/>
        </p:nvSpPr>
        <p:spPr>
          <a:xfrm>
            <a:off x="987858" y="3994984"/>
            <a:ext cx="1338363" cy="307777"/>
          </a:xfrm>
          <a:prstGeom prst="rect">
            <a:avLst/>
          </a:prstGeom>
          <a:noFill/>
        </p:spPr>
        <p:txBody>
          <a:bodyPr wrap="square" rtlCol="0">
            <a:spAutoFit/>
          </a:bodyPr>
          <a:lstStyle/>
          <a:p>
            <a:r>
              <a:rPr lang="en-US" b="1" dirty="0">
                <a:solidFill>
                  <a:srgbClr val="FF0000"/>
                </a:solidFill>
                <a:latin typeface="Calibri" panose="020F0502020204030204" pitchFamily="34" charset="0"/>
                <a:cs typeface="Calibri" panose="020F0502020204030204" pitchFamily="34" charset="0"/>
              </a:rPr>
              <a:t>Observations</a:t>
            </a:r>
          </a:p>
        </p:txBody>
      </p:sp>
      <p:sp>
        <p:nvSpPr>
          <p:cNvPr id="3" name="TextBox 2">
            <a:extLst>
              <a:ext uri="{FF2B5EF4-FFF2-40B4-BE49-F238E27FC236}">
                <a16:creationId xmlns:a16="http://schemas.microsoft.com/office/drawing/2014/main" id="{650AEA09-D359-3F4C-ADEB-940C7824EFEA}"/>
              </a:ext>
            </a:extLst>
          </p:cNvPr>
          <p:cNvSpPr txBox="1"/>
          <p:nvPr/>
        </p:nvSpPr>
        <p:spPr>
          <a:xfrm>
            <a:off x="198758" y="1381748"/>
            <a:ext cx="6731876" cy="2462213"/>
          </a:xfrm>
          <a:prstGeom prst="rect">
            <a:avLst/>
          </a:prstGeom>
          <a:solidFill>
            <a:schemeClr val="accent4">
              <a:lumMod val="20000"/>
              <a:lumOff val="80000"/>
            </a:schemeClr>
          </a:solidFill>
          <a:ln>
            <a:solidFill>
              <a:srgbClr val="FF0000"/>
            </a:solidFill>
          </a:ln>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Example - truncated exponential.</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We observe times of failures of a device (in days), and got three times: 10,12,15.</a:t>
            </a:r>
          </a:p>
          <a:p>
            <a:r>
              <a:rPr lang="en-US" dirty="0">
                <a:latin typeface="Calibri" panose="020F0502020204030204" pitchFamily="34" charset="0"/>
                <a:cs typeface="Calibri" panose="020F0502020204030204" pitchFamily="34" charset="0"/>
              </a:rPr>
              <a:t>We know that the devices is protected until some unknown time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So all failure times should be larger than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a:t>
            </a:r>
          </a:p>
          <a:p>
            <a:r>
              <a:rPr lang="en-US" dirty="0">
                <a:latin typeface="Calibri" panose="020F0502020204030204" pitchFamily="34" charset="0"/>
                <a:cs typeface="Calibri" panose="020F0502020204030204" pitchFamily="34" charset="0"/>
              </a:rPr>
              <a:t>From this little data we want to estimate protection duration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Naturally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 should be less than smallest data point: </a:t>
            </a:r>
            <a:r>
              <a:rPr lang="el-GR" dirty="0">
                <a:latin typeface="Calibri" panose="020F0502020204030204" pitchFamily="34" charset="0"/>
                <a:cs typeface="Calibri" panose="020F0502020204030204" pitchFamily="34" charset="0"/>
              </a:rPr>
              <a:t>θ</a:t>
            </a:r>
            <a:r>
              <a:rPr lang="en-US" dirty="0">
                <a:latin typeface="Calibri" panose="020F0502020204030204" pitchFamily="34" charset="0"/>
                <a:cs typeface="Calibri" panose="020F0502020204030204" pitchFamily="34" charset="0"/>
              </a:rPr>
              <a:t> &lt; 10.</a:t>
            </a:r>
          </a:p>
          <a:p>
            <a:r>
              <a:rPr lang="en-US" dirty="0">
                <a:latin typeface="Calibri" panose="020F0502020204030204" pitchFamily="34" charset="0"/>
                <a:cs typeface="Calibri" panose="020F0502020204030204" pitchFamily="34" charset="0"/>
              </a:rPr>
              <a:t>Frequentist approach just "averages" the observed values, </a:t>
            </a:r>
          </a:p>
          <a:p>
            <a:r>
              <a:rPr lang="en-US" dirty="0">
                <a:latin typeface="Calibri" panose="020F0502020204030204" pitchFamily="34" charset="0"/>
                <a:cs typeface="Calibri" panose="020F0502020204030204" pitchFamily="34" charset="0"/>
              </a:rPr>
              <a:t>and gives range 10.2 - 12.2, which is wrong.</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Bayesian approach with subjective flat prior gives interval 9.0 - 10.0 min, which is correct.</a:t>
            </a:r>
          </a:p>
        </p:txBody>
      </p:sp>
      <p:pic>
        <p:nvPicPr>
          <p:cNvPr id="5" name="Picture 4">
            <a:extLst>
              <a:ext uri="{FF2B5EF4-FFF2-40B4-BE49-F238E27FC236}">
                <a16:creationId xmlns:a16="http://schemas.microsoft.com/office/drawing/2014/main" id="{6FE4EB9A-6EB9-2542-835F-97BCA447F23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8248" y="102359"/>
            <a:ext cx="4621671" cy="2558779"/>
          </a:xfrm>
          <a:prstGeom prst="rect">
            <a:avLst/>
          </a:prstGeom>
        </p:spPr>
      </p:pic>
      <p:sp>
        <p:nvSpPr>
          <p:cNvPr id="10" name="TextBox 9">
            <a:extLst>
              <a:ext uri="{FF2B5EF4-FFF2-40B4-BE49-F238E27FC236}">
                <a16:creationId xmlns:a16="http://schemas.microsoft.com/office/drawing/2014/main" id="{8D69AEEA-F894-8445-A7AF-678B66CA726E}"/>
              </a:ext>
            </a:extLst>
          </p:cNvPr>
          <p:cNvSpPr txBox="1"/>
          <p:nvPr/>
        </p:nvSpPr>
        <p:spPr>
          <a:xfrm>
            <a:off x="5010571" y="3994983"/>
            <a:ext cx="1338363" cy="307777"/>
          </a:xfrm>
          <a:prstGeom prst="rect">
            <a:avLst/>
          </a:prstGeom>
          <a:noFill/>
        </p:spPr>
        <p:txBody>
          <a:bodyPr wrap="square" rtlCol="0">
            <a:spAutoFit/>
          </a:bodyPr>
          <a:lstStyle/>
          <a:p>
            <a:r>
              <a:rPr lang="en-US" b="1" dirty="0">
                <a:solidFill>
                  <a:srgbClr val="FF0000"/>
                </a:solidFill>
                <a:latin typeface="Calibri" panose="020F0502020204030204" pitchFamily="34" charset="0"/>
                <a:cs typeface="Calibri" panose="020F0502020204030204" pitchFamily="34" charset="0"/>
              </a:rPr>
              <a:t>Frequentist</a:t>
            </a:r>
          </a:p>
        </p:txBody>
      </p:sp>
      <p:sp>
        <p:nvSpPr>
          <p:cNvPr id="15" name="TextBox 14">
            <a:extLst>
              <a:ext uri="{FF2B5EF4-FFF2-40B4-BE49-F238E27FC236}">
                <a16:creationId xmlns:a16="http://schemas.microsoft.com/office/drawing/2014/main" id="{875BB597-953E-9E44-8B87-FA12DE7218C4}"/>
              </a:ext>
            </a:extLst>
          </p:cNvPr>
          <p:cNvSpPr txBox="1"/>
          <p:nvPr/>
        </p:nvSpPr>
        <p:spPr>
          <a:xfrm>
            <a:off x="8256653" y="3994984"/>
            <a:ext cx="1338363" cy="307777"/>
          </a:xfrm>
          <a:prstGeom prst="rect">
            <a:avLst/>
          </a:prstGeom>
          <a:noFill/>
        </p:spPr>
        <p:txBody>
          <a:bodyPr wrap="square" rtlCol="0">
            <a:spAutoFit/>
          </a:bodyPr>
          <a:lstStyle/>
          <a:p>
            <a:r>
              <a:rPr lang="en-US" b="1" dirty="0" err="1">
                <a:solidFill>
                  <a:srgbClr val="FF0000"/>
                </a:solidFill>
                <a:latin typeface="Calibri" panose="020F0502020204030204" pitchFamily="34" charset="0"/>
                <a:cs typeface="Calibri" panose="020F0502020204030204" pitchFamily="34" charset="0"/>
              </a:rPr>
              <a:t>Bayessian</a:t>
            </a:r>
            <a:endParaRPr lang="en-US" b="1" dirty="0">
              <a:solidFill>
                <a:srgbClr val="FF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889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2ED839-B118-9D48-B600-42594516EAD9}"/>
              </a:ext>
            </a:extLst>
          </p:cNvPr>
          <p:cNvSpPr txBox="1"/>
          <p:nvPr/>
        </p:nvSpPr>
        <p:spPr>
          <a:xfrm>
            <a:off x="7635711" y="4005915"/>
            <a:ext cx="4454685" cy="1169551"/>
          </a:xfrm>
          <a:prstGeom prst="rect">
            <a:avLst/>
          </a:prstGeom>
          <a:noFill/>
        </p:spPr>
        <p:txBody>
          <a:bodyPr wrap="square" rtlCol="0">
            <a:spAutoFit/>
          </a:bodyPr>
          <a:lstStyle/>
          <a:p>
            <a:r>
              <a:rPr lang="en-US" sz="2000" b="1" dirty="0">
                <a:solidFill>
                  <a:srgbClr val="FF0000"/>
                </a:solidFill>
                <a:latin typeface="Calibri" panose="020F0502020204030204" pitchFamily="34" charset="0"/>
                <a:cs typeface="Calibri" panose="020F0502020204030204" pitchFamily="34" charset="0"/>
              </a:rPr>
              <a:t>Credible Interval</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Credible interval in the posterior probability distribution</a:t>
            </a:r>
          </a:p>
          <a:p>
            <a:r>
              <a:rPr lang="en-US" dirty="0">
                <a:latin typeface="Calibri" panose="020F0502020204030204" pitchFamily="34" charset="0"/>
                <a:cs typeface="Calibri" panose="020F0502020204030204" pitchFamily="34" charset="0"/>
              </a:rPr>
              <a:t>is an interval within which an unobserved parameter value falls with a given probability (usually 95%).</a:t>
            </a:r>
          </a:p>
        </p:txBody>
      </p:sp>
      <p:sp>
        <p:nvSpPr>
          <p:cNvPr id="2" name="TextBox 1">
            <a:extLst>
              <a:ext uri="{FF2B5EF4-FFF2-40B4-BE49-F238E27FC236}">
                <a16:creationId xmlns:a16="http://schemas.microsoft.com/office/drawing/2014/main" id="{A2E925B5-C306-C84C-A0C3-4D5E4E705A6A}"/>
              </a:ext>
            </a:extLst>
          </p:cNvPr>
          <p:cNvSpPr txBox="1"/>
          <p:nvPr/>
        </p:nvSpPr>
        <p:spPr>
          <a:xfrm>
            <a:off x="472977" y="889843"/>
            <a:ext cx="6672539" cy="5078313"/>
          </a:xfrm>
          <a:prstGeom prst="rect">
            <a:avLst/>
          </a:prstGeom>
          <a:solidFill>
            <a:schemeClr val="accent4">
              <a:lumMod val="20000"/>
              <a:lumOff val="80000"/>
            </a:schemeClr>
          </a:solidFill>
          <a:ln>
            <a:solidFill>
              <a:srgbClr val="FF0000"/>
            </a:solidFill>
          </a:ln>
        </p:spPr>
        <p:txBody>
          <a:bodyPr wrap="square" rtlCol="0">
            <a:spAutoFit/>
          </a:bodyPr>
          <a:lstStyle/>
          <a:p>
            <a:r>
              <a:rPr lang="en-US" sz="1800" b="1" dirty="0">
                <a:solidFill>
                  <a:srgbClr val="00B050"/>
                </a:solidFill>
                <a:latin typeface="Calibri" panose="020F0502020204030204" pitchFamily="34" charset="0"/>
                <a:cs typeface="Calibri" panose="020F0502020204030204" pitchFamily="34" charset="0"/>
              </a:rPr>
              <a:t>Conjugate Distributions &amp; Conjugate Prior</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In Bayesian probability theory, </a:t>
            </a:r>
          </a:p>
          <a:p>
            <a:r>
              <a:rPr lang="en-US" dirty="0">
                <a:latin typeface="Calibri" panose="020F0502020204030204" pitchFamily="34" charset="0"/>
                <a:cs typeface="Calibri" panose="020F0502020204030204" pitchFamily="34" charset="0"/>
              </a:rPr>
              <a:t>if the posterior distributions </a:t>
            </a:r>
            <a:r>
              <a:rPr lang="en-US" b="1" dirty="0">
                <a:solidFill>
                  <a:srgbClr val="0070C0"/>
                </a:solidFill>
                <a:latin typeface="Calibri" panose="020F0502020204030204" pitchFamily="34" charset="0"/>
                <a:cs typeface="Calibri" panose="020F0502020204030204" pitchFamily="34" charset="0"/>
              </a:rPr>
              <a:t>p(</a:t>
            </a:r>
            <a:r>
              <a:rPr lang="el-GR" b="1" dirty="0">
                <a:solidFill>
                  <a:srgbClr val="0070C0"/>
                </a:solidFill>
                <a:latin typeface="Calibri" panose="020F0502020204030204" pitchFamily="34" charset="0"/>
                <a:cs typeface="Calibri" panose="020F0502020204030204" pitchFamily="34" charset="0"/>
              </a:rPr>
              <a:t>θ | </a:t>
            </a:r>
            <a:r>
              <a:rPr lang="en-US" b="1" dirty="0">
                <a:solidFill>
                  <a:srgbClr val="0070C0"/>
                </a:solidFill>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are in the same probability distribution family as the prior probability distribution </a:t>
            </a:r>
            <a:r>
              <a:rPr lang="en-US" b="1" dirty="0">
                <a:solidFill>
                  <a:srgbClr val="0070C0"/>
                </a:solidFill>
                <a:latin typeface="Calibri" panose="020F0502020204030204" pitchFamily="34" charset="0"/>
                <a:cs typeface="Calibri" panose="020F0502020204030204" pitchFamily="34" charset="0"/>
              </a:rPr>
              <a:t>p(</a:t>
            </a:r>
            <a:r>
              <a:rPr lang="el-GR" b="1" dirty="0">
                <a:solidFill>
                  <a:srgbClr val="0070C0"/>
                </a:solidFill>
                <a:latin typeface="Calibri" panose="020F0502020204030204" pitchFamily="34" charset="0"/>
                <a:cs typeface="Calibri" panose="020F0502020204030204" pitchFamily="34" charset="0"/>
              </a:rPr>
              <a:t>θ)</a:t>
            </a:r>
            <a:r>
              <a:rPr lang="el-GR" dirty="0">
                <a:latin typeface="Calibri" panose="020F0502020204030204" pitchFamily="34" charset="0"/>
                <a:cs typeface="Calibri" panose="020F0502020204030204" pitchFamily="34" charset="0"/>
              </a:rPr>
              <a:t>, </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then:</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a:t>
            </a:r>
            <a:r>
              <a:rPr lang="en-US" b="1" dirty="0">
                <a:solidFill>
                  <a:srgbClr val="0070C0"/>
                </a:solidFill>
                <a:latin typeface="Calibri" panose="020F0502020204030204" pitchFamily="34" charset="0"/>
                <a:cs typeface="Calibri" panose="020F0502020204030204" pitchFamily="34" charset="0"/>
              </a:rPr>
              <a:t>prior and posterior </a:t>
            </a:r>
            <a:r>
              <a:rPr lang="en-US" dirty="0">
                <a:latin typeface="Calibri" panose="020F0502020204030204" pitchFamily="34" charset="0"/>
                <a:cs typeface="Calibri" panose="020F0502020204030204" pitchFamily="34" charset="0"/>
              </a:rPr>
              <a:t>are then called </a:t>
            </a:r>
            <a:r>
              <a:rPr lang="en-US" b="1" dirty="0">
                <a:solidFill>
                  <a:srgbClr val="FF0000"/>
                </a:solidFill>
                <a:latin typeface="Calibri" panose="020F0502020204030204" pitchFamily="34" charset="0"/>
                <a:cs typeface="Calibri" panose="020F0502020204030204" pitchFamily="34" charset="0"/>
              </a:rPr>
              <a:t>conjugate distributions</a:t>
            </a:r>
            <a:r>
              <a:rPr lang="en-US"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and the </a:t>
            </a:r>
            <a:r>
              <a:rPr lang="en-US" b="1" dirty="0">
                <a:solidFill>
                  <a:srgbClr val="0070C0"/>
                </a:solidFill>
                <a:latin typeface="Calibri" panose="020F0502020204030204" pitchFamily="34" charset="0"/>
                <a:cs typeface="Calibri" panose="020F0502020204030204" pitchFamily="34" charset="0"/>
              </a:rPr>
              <a:t>prior</a:t>
            </a:r>
            <a:r>
              <a:rPr lang="en-US" dirty="0">
                <a:latin typeface="Calibri" panose="020F0502020204030204" pitchFamily="34" charset="0"/>
                <a:cs typeface="Calibri" panose="020F0502020204030204" pitchFamily="34" charset="0"/>
              </a:rPr>
              <a:t> is called a </a:t>
            </a:r>
            <a:r>
              <a:rPr lang="en-US" b="1" dirty="0">
                <a:solidFill>
                  <a:srgbClr val="FF0000"/>
                </a:solidFill>
                <a:latin typeface="Calibri" panose="020F0502020204030204" pitchFamily="34" charset="0"/>
                <a:cs typeface="Calibri" panose="020F0502020204030204" pitchFamily="34" charset="0"/>
              </a:rPr>
              <a:t>conjugate prior</a:t>
            </a:r>
            <a:r>
              <a:rPr lang="en-US" dirty="0">
                <a:latin typeface="Calibri" panose="020F0502020204030204" pitchFamily="34" charset="0"/>
                <a:cs typeface="Calibri" panose="020F0502020204030204" pitchFamily="34" charset="0"/>
              </a:rPr>
              <a:t> for the </a:t>
            </a:r>
            <a:r>
              <a:rPr lang="en-US" b="1" dirty="0">
                <a:solidFill>
                  <a:srgbClr val="0070C0"/>
                </a:solidFill>
                <a:latin typeface="Calibri" panose="020F0502020204030204" pitchFamily="34" charset="0"/>
                <a:cs typeface="Calibri" panose="020F0502020204030204" pitchFamily="34" charset="0"/>
              </a:rPr>
              <a:t>likelihood function</a:t>
            </a:r>
            <a:r>
              <a:rPr lang="en-US" dirty="0">
                <a:latin typeface="Calibri" panose="020F0502020204030204" pitchFamily="34" charset="0"/>
                <a:cs typeface="Calibri" panose="020F0502020204030204" pitchFamily="34" charset="0"/>
              </a:rPr>
              <a:t> p(x | </a:t>
            </a:r>
            <a:r>
              <a:rPr lang="el-GR" dirty="0">
                <a:latin typeface="Calibri" panose="020F0502020204030204" pitchFamily="34" charset="0"/>
                <a:cs typeface="Calibri" panose="020F0502020204030204" pitchFamily="34" charset="0"/>
              </a:rPr>
              <a:t>θ). </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sz="1800" b="1" dirty="0">
                <a:solidFill>
                  <a:srgbClr val="00B050"/>
                </a:solidFill>
                <a:latin typeface="Calibri" panose="020F0502020204030204" pitchFamily="34" charset="0"/>
                <a:cs typeface="Calibri" panose="020F0502020204030204" pitchFamily="34" charset="0"/>
              </a:rPr>
              <a:t>Example 1:</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a:t>
            </a:r>
            <a:r>
              <a:rPr lang="en-US" b="1" dirty="0">
                <a:solidFill>
                  <a:srgbClr val="FF0000"/>
                </a:solidFill>
                <a:latin typeface="Calibri" panose="020F0502020204030204" pitchFamily="34" charset="0"/>
                <a:cs typeface="Calibri" panose="020F0502020204030204" pitchFamily="34" charset="0"/>
              </a:rPr>
              <a:t>Gaussian family</a:t>
            </a:r>
            <a:r>
              <a:rPr lang="en-US" dirty="0">
                <a:latin typeface="Calibri" panose="020F0502020204030204" pitchFamily="34" charset="0"/>
                <a:cs typeface="Calibri" panose="020F0502020204030204" pitchFamily="34" charset="0"/>
              </a:rPr>
              <a:t> is conjugate to itself (or </a:t>
            </a:r>
            <a:r>
              <a:rPr lang="en-US" b="1" dirty="0">
                <a:solidFill>
                  <a:srgbClr val="FF0000"/>
                </a:solidFill>
                <a:latin typeface="Calibri" panose="020F0502020204030204" pitchFamily="34" charset="0"/>
                <a:cs typeface="Calibri" panose="020F0502020204030204" pitchFamily="34" charset="0"/>
              </a:rPr>
              <a:t>self-conjugate</a:t>
            </a:r>
            <a:r>
              <a:rPr lang="en-US" dirty="0">
                <a:latin typeface="Calibri" panose="020F0502020204030204" pitchFamily="34" charset="0"/>
                <a:cs typeface="Calibri" panose="020F0502020204030204" pitchFamily="34" charset="0"/>
              </a:rPr>
              <a:t>) </a:t>
            </a:r>
          </a:p>
          <a:p>
            <a:r>
              <a:rPr lang="en-US" dirty="0">
                <a:latin typeface="Calibri" panose="020F0502020204030204" pitchFamily="34" charset="0"/>
                <a:cs typeface="Calibri" panose="020F0502020204030204" pitchFamily="34" charset="0"/>
              </a:rPr>
              <a:t>with respect to a </a:t>
            </a:r>
            <a:r>
              <a:rPr lang="en-US" b="1" dirty="0">
                <a:solidFill>
                  <a:srgbClr val="FF0000"/>
                </a:solidFill>
                <a:latin typeface="Calibri" panose="020F0502020204030204" pitchFamily="34" charset="0"/>
                <a:cs typeface="Calibri" panose="020F0502020204030204" pitchFamily="34" charset="0"/>
              </a:rPr>
              <a:t>Gaussian </a:t>
            </a:r>
            <a:r>
              <a:rPr lang="en-US" b="1" dirty="0">
                <a:solidFill>
                  <a:srgbClr val="0070C0"/>
                </a:solidFill>
                <a:latin typeface="Calibri" panose="020F0502020204030204" pitchFamily="34" charset="0"/>
                <a:cs typeface="Calibri" panose="020F0502020204030204" pitchFamily="34" charset="0"/>
              </a:rPr>
              <a:t>likelihood</a:t>
            </a:r>
            <a:r>
              <a:rPr lang="en-US" dirty="0">
                <a:latin typeface="Calibri" panose="020F0502020204030204" pitchFamily="34" charset="0"/>
                <a:cs typeface="Calibri" panose="020F0502020204030204" pitchFamily="34" charset="0"/>
              </a:rPr>
              <a:t> function. </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If the likelihood function is </a:t>
            </a:r>
            <a:r>
              <a:rPr lang="en-US" b="1" dirty="0">
                <a:solidFill>
                  <a:srgbClr val="FF0000"/>
                </a:solidFill>
                <a:latin typeface="Calibri" panose="020F0502020204030204" pitchFamily="34" charset="0"/>
                <a:cs typeface="Calibri" panose="020F0502020204030204" pitchFamily="34" charset="0"/>
              </a:rPr>
              <a:t>Gaussian</a:t>
            </a:r>
            <a:r>
              <a:rPr lang="en-US" dirty="0">
                <a:latin typeface="Calibri" panose="020F0502020204030204" pitchFamily="34" charset="0"/>
                <a:cs typeface="Calibri" panose="020F0502020204030204" pitchFamily="34" charset="0"/>
              </a:rPr>
              <a:t>, choosing a </a:t>
            </a:r>
            <a:r>
              <a:rPr lang="en-US" b="1" dirty="0">
                <a:solidFill>
                  <a:srgbClr val="FF0000"/>
                </a:solidFill>
                <a:latin typeface="Calibri" panose="020F0502020204030204" pitchFamily="34" charset="0"/>
                <a:cs typeface="Calibri" panose="020F0502020204030204" pitchFamily="34" charset="0"/>
              </a:rPr>
              <a:t>Gaussian </a:t>
            </a:r>
            <a:r>
              <a:rPr lang="en-US" b="1" dirty="0">
                <a:solidFill>
                  <a:srgbClr val="0070C0"/>
                </a:solidFill>
                <a:latin typeface="Calibri" panose="020F0502020204030204" pitchFamily="34" charset="0"/>
                <a:cs typeface="Calibri" panose="020F0502020204030204" pitchFamily="34" charset="0"/>
              </a:rPr>
              <a:t>prior</a:t>
            </a:r>
            <a:r>
              <a:rPr lang="en-US" dirty="0">
                <a:latin typeface="Calibri" panose="020F0502020204030204" pitchFamily="34" charset="0"/>
                <a:cs typeface="Calibri" panose="020F0502020204030204" pitchFamily="34" charset="0"/>
              </a:rPr>
              <a:t> over the mean </a:t>
            </a:r>
          </a:p>
          <a:p>
            <a:r>
              <a:rPr lang="en-US" dirty="0">
                <a:latin typeface="Calibri" panose="020F0502020204030204" pitchFamily="34" charset="0"/>
                <a:cs typeface="Calibri" panose="020F0502020204030204" pitchFamily="34" charset="0"/>
              </a:rPr>
              <a:t>will ensure that the </a:t>
            </a:r>
            <a:r>
              <a:rPr lang="en-US" b="1" dirty="0">
                <a:solidFill>
                  <a:srgbClr val="0070C0"/>
                </a:solidFill>
                <a:latin typeface="Calibri" panose="020F0502020204030204" pitchFamily="34" charset="0"/>
                <a:cs typeface="Calibri" panose="020F0502020204030204" pitchFamily="34" charset="0"/>
              </a:rPr>
              <a:t>posterior distribution</a:t>
            </a:r>
            <a:r>
              <a:rPr lang="en-US" b="1" dirty="0">
                <a:solidFill>
                  <a:srgbClr val="FF0000"/>
                </a:solidFill>
                <a:latin typeface="Calibri" panose="020F0502020204030204" pitchFamily="34" charset="0"/>
                <a:cs typeface="Calibri" panose="020F0502020204030204" pitchFamily="34" charset="0"/>
              </a:rPr>
              <a:t> </a:t>
            </a:r>
            <a:r>
              <a:rPr lang="en-US" dirty="0">
                <a:solidFill>
                  <a:schemeClr val="tx1"/>
                </a:solidFill>
                <a:latin typeface="Calibri" panose="020F0502020204030204" pitchFamily="34" charset="0"/>
                <a:cs typeface="Calibri" panose="020F0502020204030204" pitchFamily="34" charset="0"/>
              </a:rPr>
              <a:t>is also</a:t>
            </a:r>
            <a:r>
              <a:rPr lang="en-US" b="1" dirty="0">
                <a:solidFill>
                  <a:srgbClr val="FF0000"/>
                </a:solidFill>
                <a:latin typeface="Calibri" panose="020F0502020204030204" pitchFamily="34" charset="0"/>
                <a:cs typeface="Calibri" panose="020F0502020204030204" pitchFamily="34" charset="0"/>
              </a:rPr>
              <a:t> Gaussian</a:t>
            </a:r>
            <a:r>
              <a:rPr lang="en-US" dirty="0">
                <a:latin typeface="Calibri" panose="020F0502020204030204" pitchFamily="34" charset="0"/>
                <a:cs typeface="Calibri" panose="020F0502020204030204" pitchFamily="34" charset="0"/>
              </a:rPr>
              <a:t>. </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This means that the </a:t>
            </a:r>
            <a:r>
              <a:rPr lang="en-US" b="1" dirty="0">
                <a:solidFill>
                  <a:srgbClr val="FF0000"/>
                </a:solidFill>
                <a:latin typeface="Calibri" panose="020F0502020204030204" pitchFamily="34" charset="0"/>
                <a:cs typeface="Calibri" panose="020F0502020204030204" pitchFamily="34" charset="0"/>
              </a:rPr>
              <a:t>Gaussian distribution</a:t>
            </a:r>
            <a:r>
              <a:rPr lang="en-US" dirty="0">
                <a:latin typeface="Calibri" panose="020F0502020204030204" pitchFamily="34" charset="0"/>
                <a:cs typeface="Calibri" panose="020F0502020204030204" pitchFamily="34" charset="0"/>
              </a:rPr>
              <a:t> is a conjugate prior </a:t>
            </a:r>
          </a:p>
          <a:p>
            <a:r>
              <a:rPr lang="en-US" dirty="0">
                <a:latin typeface="Calibri" panose="020F0502020204030204" pitchFamily="34" charset="0"/>
                <a:cs typeface="Calibri" panose="020F0502020204030204" pitchFamily="34" charset="0"/>
              </a:rPr>
              <a:t>for the </a:t>
            </a:r>
            <a:r>
              <a:rPr lang="en-US" b="1" dirty="0">
                <a:solidFill>
                  <a:srgbClr val="0070C0"/>
                </a:solidFill>
                <a:latin typeface="Calibri" panose="020F0502020204030204" pitchFamily="34" charset="0"/>
                <a:cs typeface="Calibri" panose="020F0502020204030204" pitchFamily="34" charset="0"/>
              </a:rPr>
              <a:t>likelihood</a:t>
            </a:r>
            <a:r>
              <a:rPr lang="en-US" dirty="0">
                <a:latin typeface="Calibri" panose="020F0502020204030204" pitchFamily="34" charset="0"/>
                <a:cs typeface="Calibri" panose="020F0502020204030204" pitchFamily="34" charset="0"/>
              </a:rPr>
              <a:t> that is also Gaussian. </a:t>
            </a:r>
          </a:p>
          <a:p>
            <a:endParaRPr lang="en-US" dirty="0">
              <a:latin typeface="Calibri" panose="020F0502020204030204" pitchFamily="34" charset="0"/>
              <a:cs typeface="Calibri" panose="020F0502020204030204" pitchFamily="34" charset="0"/>
            </a:endParaRPr>
          </a:p>
          <a:p>
            <a:r>
              <a:rPr lang="en-US" sz="1800" b="1" dirty="0">
                <a:solidFill>
                  <a:srgbClr val="00B050"/>
                </a:solidFill>
                <a:latin typeface="Calibri" panose="020F0502020204030204" pitchFamily="34" charset="0"/>
                <a:cs typeface="Calibri" panose="020F0502020204030204" pitchFamily="34" charset="0"/>
              </a:rPr>
              <a:t>Example 2:</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The </a:t>
            </a:r>
            <a:r>
              <a:rPr lang="en-US" b="1" dirty="0">
                <a:solidFill>
                  <a:srgbClr val="FF0000"/>
                </a:solidFill>
                <a:latin typeface="Calibri" panose="020F0502020204030204" pitchFamily="34" charset="0"/>
                <a:cs typeface="Calibri" panose="020F0502020204030204" pitchFamily="34" charset="0"/>
              </a:rPr>
              <a:t>beta distribution</a:t>
            </a:r>
            <a:r>
              <a:rPr lang="en-US" dirty="0">
                <a:latin typeface="Calibri" panose="020F0502020204030204" pitchFamily="34" charset="0"/>
                <a:cs typeface="Calibri" panose="020F0502020204030204" pitchFamily="34" charset="0"/>
              </a:rPr>
              <a:t> is the conjugate prior for many distributions: </a:t>
            </a:r>
          </a:p>
          <a:p>
            <a:r>
              <a:rPr lang="en-US" dirty="0">
                <a:latin typeface="Calibri" panose="020F0502020204030204" pitchFamily="34" charset="0"/>
                <a:cs typeface="Calibri" panose="020F0502020204030204" pitchFamily="34" charset="0"/>
              </a:rPr>
              <a:t>    </a:t>
            </a:r>
            <a:r>
              <a:rPr lang="en-US" b="1" dirty="0">
                <a:solidFill>
                  <a:srgbClr val="0070C0"/>
                </a:solidFill>
                <a:latin typeface="Calibri" panose="020F0502020204030204" pitchFamily="34" charset="0"/>
                <a:cs typeface="Calibri" panose="020F0502020204030204" pitchFamily="34" charset="0"/>
              </a:rPr>
              <a:t>Bernoulli, binomial, negative binomial, geometric distributions</a:t>
            </a:r>
            <a:r>
              <a:rPr lang="en-US" dirty="0">
                <a:latin typeface="Calibri" panose="020F0502020204030204" pitchFamily="34" charset="0"/>
                <a:cs typeface="Calibri" panose="020F0502020204030204" pitchFamily="34" charset="0"/>
              </a:rPr>
              <a:t>.</a:t>
            </a:r>
          </a:p>
        </p:txBody>
      </p:sp>
      <p:sp>
        <p:nvSpPr>
          <p:cNvPr id="4" name="TextBox 3">
            <a:extLst>
              <a:ext uri="{FF2B5EF4-FFF2-40B4-BE49-F238E27FC236}">
                <a16:creationId xmlns:a16="http://schemas.microsoft.com/office/drawing/2014/main" id="{0D567E5F-290B-DE49-836D-8B7AA86D7483}"/>
              </a:ext>
            </a:extLst>
          </p:cNvPr>
          <p:cNvSpPr txBox="1"/>
          <p:nvPr/>
        </p:nvSpPr>
        <p:spPr>
          <a:xfrm>
            <a:off x="0" y="106518"/>
            <a:ext cx="5600701"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Bayesian Inference - continued</a:t>
            </a:r>
          </a:p>
        </p:txBody>
      </p:sp>
      <p:pic>
        <p:nvPicPr>
          <p:cNvPr id="1026" name="Picture 2" descr="Do You Know Credible Interval. Don't Mess up Your Next Data… | by Shaw Lu |  Towards Data Science">
            <a:extLst>
              <a:ext uri="{FF2B5EF4-FFF2-40B4-BE49-F238E27FC236}">
                <a16:creationId xmlns:a16="http://schemas.microsoft.com/office/drawing/2014/main" id="{B667D2BD-D19A-0A43-AB63-B5E2DFEFEC7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77184" y="5257561"/>
            <a:ext cx="2400659" cy="16004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D26C95-B775-434B-9812-58AEDE80A0D2}"/>
              </a:ext>
            </a:extLst>
          </p:cNvPr>
          <p:cNvSpPr txBox="1"/>
          <p:nvPr/>
        </p:nvSpPr>
        <p:spPr>
          <a:xfrm>
            <a:off x="7635712" y="368128"/>
            <a:ext cx="4454686" cy="2246769"/>
          </a:xfrm>
          <a:prstGeom prst="rect">
            <a:avLst/>
          </a:prstGeom>
          <a:noFill/>
        </p:spPr>
        <p:txBody>
          <a:bodyPr wrap="square" rtlCol="0">
            <a:spAutoFit/>
          </a:bodyPr>
          <a:lstStyle/>
          <a:p>
            <a:r>
              <a:rPr lang="en-US" sz="2000" b="1" dirty="0">
                <a:solidFill>
                  <a:srgbClr val="FF0000"/>
                </a:solidFill>
                <a:latin typeface="Calibri" panose="020F0502020204030204" pitchFamily="34" charset="0"/>
                <a:cs typeface="Calibri" panose="020F0502020204030204" pitchFamily="34" charset="0"/>
              </a:rPr>
              <a:t>Nuisance Parameters</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Nuisance parameters occur when reality and data are complex enough to require models with multiple parameters, but inferential interest is confined to a reduced set of parameters.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Nuisance parameters are often variances, or some unknown parameters (think about black box with some invisible parameters inside).</a:t>
            </a:r>
          </a:p>
        </p:txBody>
      </p:sp>
      <p:pic>
        <p:nvPicPr>
          <p:cNvPr id="5122" name="Picture 2" descr="Black Box for Vehicles">
            <a:extLst>
              <a:ext uri="{FF2B5EF4-FFF2-40B4-BE49-F238E27FC236}">
                <a16:creationId xmlns:a16="http://schemas.microsoft.com/office/drawing/2014/main" id="{468BF0D6-6A62-1543-8017-1C553CF4DE1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207340" y="2637297"/>
            <a:ext cx="1222910" cy="43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818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EE87B2-5B9C-5C4C-93EC-F7473021FFC2}"/>
              </a:ext>
            </a:extLst>
          </p:cNvPr>
          <p:cNvSpPr txBox="1"/>
          <p:nvPr/>
        </p:nvSpPr>
        <p:spPr>
          <a:xfrm>
            <a:off x="1" y="8445"/>
            <a:ext cx="3389586"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Tools and Libraries</a:t>
            </a:r>
          </a:p>
        </p:txBody>
      </p:sp>
      <p:sp>
        <p:nvSpPr>
          <p:cNvPr id="5" name="TextBox 4">
            <a:extLst>
              <a:ext uri="{FF2B5EF4-FFF2-40B4-BE49-F238E27FC236}">
                <a16:creationId xmlns:a16="http://schemas.microsoft.com/office/drawing/2014/main" id="{A8E7B846-443F-764F-8F5D-80476415DB61}"/>
              </a:ext>
            </a:extLst>
          </p:cNvPr>
          <p:cNvSpPr txBox="1"/>
          <p:nvPr/>
        </p:nvSpPr>
        <p:spPr>
          <a:xfrm>
            <a:off x="3002691" y="803518"/>
            <a:ext cx="8872152" cy="4616648"/>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Scikit-learn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2"/>
              </a:rPr>
              <a:t>https://scikit-learn.org/stable/modules/naive_bayes.html</a:t>
            </a:r>
            <a:r>
              <a:rPr lang="en-US"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3"/>
              </a:rPr>
              <a:t>https://scikit-learn.org/stable/modules/generated/sklearn.naive_bayes.GaussianNB.html</a:t>
            </a:r>
            <a:r>
              <a:rPr lang="en-US" dirty="0">
                <a:latin typeface="Calibri" panose="020F0502020204030204" pitchFamily="34" charset="0"/>
                <a:cs typeface="Calibri" panose="020F0502020204030204" pitchFamily="34" charset="0"/>
              </a:rPr>
              <a:t> -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4"/>
              </a:rPr>
              <a:t>https://scikit-learn.org/stable/modules/generated/sklearn.naive_bayes.MultinomialNB.html</a:t>
            </a:r>
            <a:r>
              <a:rPr lang="en-US" dirty="0">
                <a:latin typeface="Calibri" panose="020F0502020204030204" pitchFamily="34" charset="0"/>
                <a:cs typeface="Calibri" panose="020F0502020204030204" pitchFamily="34" charset="0"/>
              </a:rPr>
              <a:t> -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5"/>
              </a:rPr>
              <a:t>https://scikit-learn.org/stable/modules/linear_model.html#bayesian-regression</a:t>
            </a:r>
            <a:r>
              <a:rPr lang="en-US" dirty="0">
                <a:latin typeface="Calibri" panose="020F0502020204030204" pitchFamily="34" charset="0"/>
                <a:cs typeface="Calibri" panose="020F0502020204030204" pitchFamily="34" charset="0"/>
              </a:rPr>
              <a:t> - , etc.</a:t>
            </a: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PyStan</a:t>
            </a:r>
            <a:r>
              <a:rPr lang="en-US" dirty="0">
                <a:latin typeface="Calibri" panose="020F0502020204030204" pitchFamily="34" charset="0"/>
                <a:cs typeface="Calibri" panose="020F0502020204030204" pitchFamily="34" charset="0"/>
              </a:rPr>
              <a:t> - </a:t>
            </a:r>
            <a:r>
              <a:rPr lang="en-US" dirty="0" err="1">
                <a:latin typeface="Calibri" panose="020F0502020204030204" pitchFamily="34" charset="0"/>
                <a:cs typeface="Calibri" panose="020F0502020204030204" pitchFamily="34" charset="0"/>
              </a:rPr>
              <a:t>PyStan</a:t>
            </a:r>
            <a:r>
              <a:rPr lang="en-US" dirty="0">
                <a:latin typeface="Calibri" panose="020F0502020204030204" pitchFamily="34" charset="0"/>
                <a:cs typeface="Calibri" panose="020F0502020204030204" pitchFamily="34" charset="0"/>
              </a:rPr>
              <a:t> is a Python interface to Stan, a package for Bayesian inference.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6"/>
              </a:rPr>
              <a:t>https://mc-stan.org/users/interfaces/pystan</a:t>
            </a: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7"/>
              </a:rPr>
              <a:t>https://pystan.readthedocs.io/en/latest/</a:t>
            </a:r>
            <a:r>
              <a:rPr lang="en-US"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PyMC3 - Python package for Bayesian statistical modeling and probabilistic machine learning. Focus on advanced Markov Chain Monte Carlo and variational fitting algorithms. Rewrite from </a:t>
            </a:r>
            <a:r>
              <a:rPr lang="en-US" dirty="0" err="1">
                <a:latin typeface="Calibri" panose="020F0502020204030204" pitchFamily="34" charset="0"/>
                <a:cs typeface="Calibri" panose="020F0502020204030204" pitchFamily="34" charset="0"/>
              </a:rPr>
              <a:t>PyMC</a:t>
            </a:r>
            <a:r>
              <a:rPr lang="en-US" dirty="0">
                <a:latin typeface="Calibri" panose="020F0502020204030204" pitchFamily="34" charset="0"/>
                <a:cs typeface="Calibri" panose="020F0502020204030204" pitchFamily="34" charset="0"/>
              </a:rPr>
              <a: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8"/>
              </a:rPr>
              <a:t>https://docs.pymc.io/</a:t>
            </a: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9"/>
              </a:rPr>
              <a:t>https://en.wikipedia.org/wiki/PyMC3</a:t>
            </a:r>
            <a:r>
              <a:rPr lang="en-US"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Pyro - a universal probabilistic programming language (PPL) written in Python and supported by </a:t>
            </a:r>
            <a:r>
              <a:rPr lang="en-US" dirty="0" err="1">
                <a:latin typeface="Calibri" panose="020F0502020204030204" pitchFamily="34" charset="0"/>
                <a:cs typeface="Calibri" panose="020F0502020204030204" pitchFamily="34" charset="0"/>
              </a:rPr>
              <a:t>PyTorch</a:t>
            </a:r>
            <a:r>
              <a:rPr lang="en-US" dirty="0">
                <a:latin typeface="Calibri" panose="020F0502020204030204" pitchFamily="34" charset="0"/>
                <a:cs typeface="Calibri" panose="020F0502020204030204" pitchFamily="34" charset="0"/>
              </a:rPr>
              <a:t> on the backend. Pyro enables flexible and expressive deep probabilistic modeling, unifying the best of modern deep learning and Bayesian modeling. - </a:t>
            </a:r>
            <a:r>
              <a:rPr lang="en-US" dirty="0">
                <a:latin typeface="Calibri" panose="020F0502020204030204" pitchFamily="34" charset="0"/>
                <a:cs typeface="Calibri" panose="020F0502020204030204" pitchFamily="34" charset="0"/>
                <a:hlinkClick r:id="rId10"/>
              </a:rPr>
              <a:t>https://pyro.ai/</a:t>
            </a:r>
            <a:r>
              <a:rPr lang="en-US"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TensorFlow Probability is a library for probabilistic reasoning and statistical analysis.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11"/>
              </a:rPr>
              <a:t>https://www.tensorflow.org/probability</a:t>
            </a:r>
            <a:r>
              <a:rPr lang="en-US"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Edward - a python library on top of TensorFlow for probabilistic modeling, inference, and criticism.</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12"/>
              </a:rPr>
              <a:t>http://edwardlib.org/</a:t>
            </a:r>
            <a:r>
              <a:rPr lang="en-US"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BayesPy</a:t>
            </a:r>
            <a:r>
              <a:rPr lang="en-US" dirty="0">
                <a:latin typeface="Calibri" panose="020F0502020204030204" pitchFamily="34" charset="0"/>
                <a:cs typeface="Calibri" panose="020F0502020204030204" pitchFamily="34" charset="0"/>
              </a:rPr>
              <a:t> – Bayesian Python – tools for Bayesian inference with Python - </a:t>
            </a:r>
            <a:r>
              <a:rPr lang="en-US" dirty="0">
                <a:latin typeface="Calibri" panose="020F0502020204030204" pitchFamily="34" charset="0"/>
                <a:cs typeface="Calibri" panose="020F0502020204030204" pitchFamily="34" charset="0"/>
                <a:hlinkClick r:id="rId13"/>
              </a:rPr>
              <a:t>https://www.bayespy.org/</a:t>
            </a:r>
            <a:r>
              <a:rPr lang="en-US"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libpqm</a:t>
            </a:r>
            <a:r>
              <a:rPr lang="en-US" dirty="0">
                <a:latin typeface="Calibri" panose="020F0502020204030204" pitchFamily="34" charset="0"/>
                <a:cs typeface="Calibri" panose="020F0502020204030204" pitchFamily="34" charset="0"/>
              </a:rPr>
              <a:t> - Bayesian probability graphs - </a:t>
            </a:r>
            <a:r>
              <a:rPr lang="en-US" dirty="0">
                <a:latin typeface="Calibri" panose="020F0502020204030204" pitchFamily="34" charset="0"/>
                <a:cs typeface="Calibri" panose="020F0502020204030204" pitchFamily="34" charset="0"/>
                <a:hlinkClick r:id="rId14"/>
              </a:rPr>
              <a:t>https://pythonhosted.org/libpgm/</a:t>
            </a:r>
            <a:r>
              <a:rPr lang="en-US"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dirty="0" err="1">
                <a:latin typeface="Calibri" panose="020F0502020204030204" pitchFamily="34" charset="0"/>
                <a:cs typeface="Calibri" panose="020F0502020204030204" pitchFamily="34" charset="0"/>
              </a:rPr>
              <a:t>bnlearn</a:t>
            </a:r>
            <a:r>
              <a:rPr lang="en-US" dirty="0">
                <a:latin typeface="Calibri" panose="020F0502020204030204" pitchFamily="34" charset="0"/>
                <a:cs typeface="Calibri" panose="020F0502020204030204" pitchFamily="34" charset="0"/>
              </a:rPr>
              <a:t> – Bayesian Network learning (in R) - </a:t>
            </a:r>
            <a:r>
              <a:rPr lang="en-US" dirty="0">
                <a:latin typeface="Calibri" panose="020F0502020204030204" pitchFamily="34" charset="0"/>
                <a:cs typeface="Calibri" panose="020F0502020204030204" pitchFamily="34" charset="0"/>
                <a:hlinkClick r:id="rId15"/>
              </a:rPr>
              <a:t>https://www.bnlearn.com/</a:t>
            </a:r>
            <a:r>
              <a:rPr lang="en-US"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CRAN Task View: Bayesian Inference - </a:t>
            </a:r>
            <a:r>
              <a:rPr lang="en-US" dirty="0">
                <a:latin typeface="Calibri" panose="020F0502020204030204" pitchFamily="34" charset="0"/>
                <a:cs typeface="Calibri" panose="020F0502020204030204" pitchFamily="34" charset="0"/>
                <a:hlinkClick r:id="rId16"/>
              </a:rPr>
              <a:t>https://cran.r-project.org/web/views/Bayesian.html</a:t>
            </a:r>
            <a:r>
              <a:rPr lang="en-US" dirty="0">
                <a:latin typeface="Calibri" panose="020F0502020204030204" pitchFamily="34" charset="0"/>
                <a:cs typeface="Calibri" panose="020F0502020204030204" pitchFamily="34" charset="0"/>
              </a:rPr>
              <a:t> - many links</a:t>
            </a:r>
          </a:p>
        </p:txBody>
      </p:sp>
      <p:pic>
        <p:nvPicPr>
          <p:cNvPr id="1026" name="Picture 2" descr="Pyro">
            <a:extLst>
              <a:ext uri="{FF2B5EF4-FFF2-40B4-BE49-F238E27FC236}">
                <a16:creationId xmlns:a16="http://schemas.microsoft.com/office/drawing/2014/main" id="{1AF695B5-D650-C441-BB64-995A0C18AAE4}"/>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264786" y="2784315"/>
            <a:ext cx="727885" cy="6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48C60E-514C-CC40-B888-A4369EDDF5AB}"/>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r="-179"/>
          <a:stretch/>
        </p:blipFill>
        <p:spPr bwMode="auto">
          <a:xfrm>
            <a:off x="1533442" y="2249839"/>
            <a:ext cx="1584410" cy="52322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2" descr="PyStan 使用入门| R bloggers">
            <a:extLst>
              <a:ext uri="{FF2B5EF4-FFF2-40B4-BE49-F238E27FC236}">
                <a16:creationId xmlns:a16="http://schemas.microsoft.com/office/drawing/2014/main" id="{6650C9E9-BDF7-A744-A22E-893BB1917E8D}"/>
              </a:ext>
            </a:extLst>
          </p:cNvPr>
          <p:cNvSpPr>
            <a:spLocks noChangeAspect="1" noChangeArrowheads="1"/>
          </p:cNvSpPr>
          <p:nvPr/>
        </p:nvSpPr>
        <p:spPr bwMode="auto">
          <a:xfrm>
            <a:off x="5943600" y="32522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D4318B43-9864-0C41-AC6B-0884C16E3A6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554020" y="1538786"/>
            <a:ext cx="558714" cy="719954"/>
          </a:xfrm>
          <a:prstGeom prst="rect">
            <a:avLst/>
          </a:prstGeom>
        </p:spPr>
      </p:pic>
      <p:pic>
        <p:nvPicPr>
          <p:cNvPr id="1038" name="Picture 14">
            <a:extLst>
              <a:ext uri="{FF2B5EF4-FFF2-40B4-BE49-F238E27FC236}">
                <a16:creationId xmlns:a16="http://schemas.microsoft.com/office/drawing/2014/main" id="{0657378E-A893-504A-BF1E-D05E91804BDB}"/>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065022" y="861104"/>
            <a:ext cx="1047712" cy="5639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nsorFlow Probability">
            <a:extLst>
              <a:ext uri="{FF2B5EF4-FFF2-40B4-BE49-F238E27FC236}">
                <a16:creationId xmlns:a16="http://schemas.microsoft.com/office/drawing/2014/main" id="{5C1F8093-950C-2441-82AD-4753925096D2}"/>
              </a:ext>
            </a:extLst>
          </p:cNvPr>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2446452" y="3459752"/>
            <a:ext cx="582943" cy="6489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dward">
            <a:extLst>
              <a:ext uri="{FF2B5EF4-FFF2-40B4-BE49-F238E27FC236}">
                <a16:creationId xmlns:a16="http://schemas.microsoft.com/office/drawing/2014/main" id="{662476BE-EE68-064C-B734-7CC4DA8CA0AA}"/>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2140069" y="4166458"/>
            <a:ext cx="827902" cy="82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5922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E1CEB-F40C-EB46-AE42-94921324FD7D}"/>
              </a:ext>
            </a:extLst>
          </p:cNvPr>
          <p:cNvSpPr txBox="1"/>
          <p:nvPr/>
        </p:nvSpPr>
        <p:spPr>
          <a:xfrm>
            <a:off x="-1" y="37572"/>
            <a:ext cx="8277101" cy="954107"/>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Bayesian Exercise Questions </a:t>
            </a:r>
          </a:p>
          <a:p>
            <a:r>
              <a:rPr lang="en-US" sz="2800" b="1" dirty="0">
                <a:latin typeface="Calibri" panose="020F0502020204030204" pitchFamily="34" charset="0"/>
                <a:cs typeface="Calibri" panose="020F0502020204030204" pitchFamily="34" charset="0"/>
              </a:rPr>
              <a:t>&amp; Conditional Probability Questions</a:t>
            </a:r>
          </a:p>
        </p:txBody>
      </p:sp>
      <p:sp>
        <p:nvSpPr>
          <p:cNvPr id="3" name="TextBox 2">
            <a:extLst>
              <a:ext uri="{FF2B5EF4-FFF2-40B4-BE49-F238E27FC236}">
                <a16:creationId xmlns:a16="http://schemas.microsoft.com/office/drawing/2014/main" id="{42F87632-23F8-1548-BE7C-6E509D69DC76}"/>
              </a:ext>
            </a:extLst>
          </p:cNvPr>
          <p:cNvSpPr txBox="1"/>
          <p:nvPr/>
        </p:nvSpPr>
        <p:spPr>
          <a:xfrm>
            <a:off x="663380" y="1253037"/>
            <a:ext cx="8906494" cy="4185761"/>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 jar has 1000 coins, of which 999 are fair and 1 is double-headed.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Pick a coin at random, and toss it 10 times. </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Given that you see 10 heads, what is the probability that the next toss of that coin is also a head?</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50% of all people who receive a first interview receive a second interview.</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95% of those who got a second interview felt they had a good first interview.</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75% of those who didn't get a second interview felt they had a good first interview.</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If you feel that you had a good first interview, what is the probability you will receive a second interview?</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You're about to get on a plane to Seattle. You want to know if you should bring an umbrella. You call 3 random friends of yours who live there and ask each independently if it's raining. Each of your friends has a 2/3 chance of telling you the truth and a 1/3 chance of messing with you by lying. All 3 friends tell you that "Yes" it is raining. What is the probability that it's actually raining in Seattle?</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Drawing a pair of (x, y) from a joint Gaussian distribution with 0 covariance. Knowing the </a:t>
            </a:r>
            <a:r>
              <a:rPr lang="en-US" dirty="0" err="1">
                <a:latin typeface="Calibri" panose="020F0502020204030204" pitchFamily="34" charset="0"/>
                <a:cs typeface="Calibri" panose="020F0502020204030204" pitchFamily="34" charset="0"/>
              </a:rPr>
              <a:t>stndard</a:t>
            </a:r>
            <a:r>
              <a:rPr lang="en-US" dirty="0">
                <a:latin typeface="Calibri" panose="020F0502020204030204" pitchFamily="34" charset="0"/>
                <a:cs typeface="Calibri" panose="020F0502020204030204" pitchFamily="34" charset="0"/>
              </a:rPr>
              <a:t> deviations of x and y and knowing z = x + y, what is your best guess for x? </a:t>
            </a:r>
          </a:p>
          <a:p>
            <a:pPr marL="285750" indent="-285750">
              <a:buFont typeface="Arial" panose="020B0604020202020204" pitchFamily="34" charset="0"/>
              <a:buChar char="•"/>
            </a:pPr>
            <a:endParaRPr lang="en-US"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5 babies in a room, 2 boys and 3 girls. one baby with unknown sex is added. Randomly choose one baby and the result is a boy. What's the prob that the added baby is a boy?</a:t>
            </a:r>
          </a:p>
        </p:txBody>
      </p:sp>
      <p:sp>
        <p:nvSpPr>
          <p:cNvPr id="4" name="TextBox 3">
            <a:extLst>
              <a:ext uri="{FF2B5EF4-FFF2-40B4-BE49-F238E27FC236}">
                <a16:creationId xmlns:a16="http://schemas.microsoft.com/office/drawing/2014/main" id="{1233587D-200E-7241-9DB9-3DF608B2814A}"/>
              </a:ext>
            </a:extLst>
          </p:cNvPr>
          <p:cNvSpPr txBox="1"/>
          <p:nvPr/>
        </p:nvSpPr>
        <p:spPr>
          <a:xfrm>
            <a:off x="1017590" y="5604963"/>
            <a:ext cx="7070323" cy="307777"/>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2"/>
              </a:rPr>
              <a:t>https://www.glassdoor.com/Interview/bayesian-interview-questions-SRCH_KT0,8.htm</a:t>
            </a:r>
            <a:r>
              <a:rPr lang="en-US" dirty="0">
                <a:latin typeface="Calibri" panose="020F0502020204030204" pitchFamily="34" charset="0"/>
                <a:cs typeface="Calibri" panose="020F0502020204030204" pitchFamily="34" charset="0"/>
              </a:rPr>
              <a:t> – </a:t>
            </a:r>
          </a:p>
        </p:txBody>
      </p:sp>
    </p:spTree>
    <p:extLst>
      <p:ext uri="{BB962C8B-B14F-4D97-AF65-F5344CB8AC3E}">
        <p14:creationId xmlns:p14="http://schemas.microsoft.com/office/powerpoint/2010/main" val="219627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7857EE-3EB7-C348-AD81-5D92067A0C89}"/>
              </a:ext>
            </a:extLst>
          </p:cNvPr>
          <p:cNvSpPr txBox="1"/>
          <p:nvPr/>
        </p:nvSpPr>
        <p:spPr>
          <a:xfrm>
            <a:off x="261440" y="560792"/>
            <a:ext cx="9345880" cy="6001643"/>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book "Probabilistic Programming &amp; Bayesian Methods for Hackers"</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hlinkClick r:id="rId2"/>
              </a:rPr>
              <a:t>https://camdavidsonpilon.github.io/Probabilistic-Programming-and-Bayesian-Methods-for-Hackers/</a:t>
            </a:r>
            <a:r>
              <a:rPr lang="en-US" sz="1200"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book "Bayesian Statistics the Fun Way" by Will Kurt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book "Bayesian Data Analysis", 3</a:t>
            </a:r>
            <a:r>
              <a:rPr lang="en-US" sz="1200" baseline="30000" dirty="0">
                <a:latin typeface="Calibri" panose="020F0502020204030204" pitchFamily="34" charset="0"/>
                <a:cs typeface="Calibri" panose="020F0502020204030204" pitchFamily="34" charset="0"/>
              </a:rPr>
              <a:t>rd</a:t>
            </a:r>
            <a:r>
              <a:rPr lang="en-US" sz="1200" dirty="0">
                <a:latin typeface="Calibri" panose="020F0502020204030204" pitchFamily="34" charset="0"/>
                <a:cs typeface="Calibri" panose="020F0502020204030204" pitchFamily="34" charset="0"/>
              </a:rPr>
              <a:t> Ed - </a:t>
            </a:r>
            <a:r>
              <a:rPr lang="en-US" sz="1200" dirty="0">
                <a:latin typeface="Calibri" panose="020F0502020204030204" pitchFamily="34" charset="0"/>
                <a:cs typeface="Calibri" panose="020F0502020204030204" pitchFamily="34" charset="0"/>
                <a:hlinkClick r:id="rId3"/>
              </a:rPr>
              <a:t>http://www.stat.columbia.edu/~gelman/book/BDA3.pdf</a:t>
            </a:r>
            <a:r>
              <a:rPr lang="en-US" sz="1200"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book "A Student’s Guide to Bayesian Statistics" by Ben Lambert (multiple </a:t>
            </a:r>
            <a:r>
              <a:rPr lang="en-US" sz="1200" dirty="0" err="1">
                <a:latin typeface="Calibri" panose="020F0502020204030204" pitchFamily="34" charset="0"/>
                <a:cs typeface="Calibri" panose="020F0502020204030204" pitchFamily="34" charset="0"/>
              </a:rPr>
              <a:t>youtube</a:t>
            </a:r>
            <a:r>
              <a:rPr lang="en-US" sz="1200" dirty="0">
                <a:latin typeface="Calibri" panose="020F0502020204030204" pitchFamily="34" charset="0"/>
                <a:cs typeface="Calibri" panose="020F0502020204030204" pitchFamily="34" charset="0"/>
              </a:rPr>
              <a:t> videos)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book "Think Bayes O'Reilly 2nd Edition" by Allen Downey</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hlinkClick r:id="rId4"/>
              </a:rPr>
              <a:t>https://www.greenteapress.com/thinkbayes/thinkbayes.pdf</a:t>
            </a:r>
            <a:r>
              <a:rPr lang="en-US" sz="1200" dirty="0">
                <a:latin typeface="Calibri" panose="020F0502020204030204" pitchFamily="34" charset="0"/>
                <a:cs typeface="Calibri" panose="020F0502020204030204" pitchFamily="34" charset="0"/>
              </a:rPr>
              <a:t> - PDF of 1st edition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Naive Bayes Classification:</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hlinkClick r:id="rId5"/>
              </a:rPr>
              <a:t>https://www.youtube.com/watch?v=CPqOCI0ahss</a:t>
            </a:r>
            <a:r>
              <a:rPr lang="en-US" sz="1200" dirty="0">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hlinkClick r:id="rId6"/>
              </a:rPr>
              <a:t>https://www.geeksforgeeks.org/naive-bayes-classifiers/</a:t>
            </a:r>
            <a:r>
              <a:rPr lang="en-US" sz="1200"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video - Jake </a:t>
            </a:r>
            <a:r>
              <a:rPr lang="en-US" sz="1200" dirty="0" err="1">
                <a:latin typeface="Calibri" panose="020F0502020204030204" pitchFamily="34" charset="0"/>
                <a:cs typeface="Calibri" panose="020F0502020204030204" pitchFamily="34" charset="0"/>
              </a:rPr>
              <a:t>VanderPlas</a:t>
            </a:r>
            <a:r>
              <a:rPr lang="en-US" sz="1200" dirty="0">
                <a:latin typeface="Calibri" panose="020F0502020204030204" pitchFamily="34" charset="0"/>
                <a:cs typeface="Calibri" panose="020F0502020204030204" pitchFamily="34" charset="0"/>
              </a:rPr>
              <a:t>, SciPy 2014: Frequentism and </a:t>
            </a:r>
            <a:r>
              <a:rPr lang="en-US" sz="1200" dirty="0" err="1">
                <a:latin typeface="Calibri" panose="020F0502020204030204" pitchFamily="34" charset="0"/>
                <a:cs typeface="Calibri" panose="020F0502020204030204" pitchFamily="34" charset="0"/>
              </a:rPr>
              <a:t>Bayesianism</a:t>
            </a:r>
            <a:r>
              <a:rPr lang="en-US" sz="1200" dirty="0">
                <a:latin typeface="Calibri" panose="020F0502020204030204" pitchFamily="34" charset="0"/>
                <a:cs typeface="Calibri" panose="020F0502020204030204" pitchFamily="34" charset="0"/>
              </a:rPr>
              <a:t>: What's the Big Deal?</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hlinkClick r:id="rId7"/>
              </a:rPr>
              <a:t>https://www.youtube.com/watch?v=KhAUfqhLakw</a:t>
            </a:r>
            <a:r>
              <a:rPr lang="en-US" sz="1200"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Deep Belief Networks:</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solidFill>
                  <a:schemeClr val="dk1"/>
                </a:solidFill>
                <a:latin typeface="Calibri" panose="020F0502020204030204" pitchFamily="34" charset="0"/>
                <a:cs typeface="Calibri" panose="020F0502020204030204" pitchFamily="34" charset="0"/>
                <a:sym typeface="Calibri"/>
                <a:hlinkClick r:id="rId8"/>
              </a:rPr>
              <a:t>https://www.cs.toronto.edu/~hinton/science.pdf</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Bayesian Optimization:</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solidFill>
                  <a:schemeClr val="dk1"/>
                </a:solidFill>
                <a:latin typeface="Calibri" panose="020F0502020204030204" pitchFamily="34" charset="0"/>
                <a:cs typeface="Calibri" panose="020F0502020204030204" pitchFamily="34" charset="0"/>
                <a:sym typeface="Calibri"/>
                <a:hlinkClick r:id="rId9"/>
              </a:rPr>
              <a:t>https://towardsdatascience.com/hyperparameter-optimization-in-gradient-boosting-packages-with-bayesian-optimization-aaf1b27e7b90</a:t>
            </a:r>
            <a:r>
              <a:rPr lang="en-US" sz="1200" dirty="0">
                <a:solidFill>
                  <a:schemeClr val="dk1"/>
                </a:solidFill>
                <a:latin typeface="Calibri" panose="020F0502020204030204" pitchFamily="34" charset="0"/>
                <a:cs typeface="Calibri" panose="020F0502020204030204" pitchFamily="34" charset="0"/>
                <a:sym typeface="Calibri"/>
              </a:rPr>
              <a:t> - </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solidFill>
                  <a:schemeClr val="dk1"/>
                </a:solidFill>
                <a:latin typeface="Calibri" panose="020F0502020204030204" pitchFamily="34" charset="0"/>
                <a:cs typeface="Calibri" panose="020F0502020204030204" pitchFamily="34" charset="0"/>
                <a:sym typeface="Calibri"/>
                <a:hlinkClick r:id="rId10"/>
              </a:rPr>
              <a:t>https://github.com/fmfn/BayesianOptimization</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Bayesian Inference:</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latin typeface="Calibri" panose="020F0502020204030204" pitchFamily="34" charset="0"/>
                <a:cs typeface="Calibri" panose="020F0502020204030204" pitchFamily="34" charset="0"/>
                <a:hlinkClick r:id="rId11"/>
              </a:rPr>
              <a:t>https://en.wikipedia.org/wiki/Bayesian_inference</a:t>
            </a:r>
            <a:r>
              <a:rPr lang="en-US" sz="1200" dirty="0">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hlinkClick r:id="rId12"/>
              </a:rPr>
              <a:t>https://towardsdatascience.com/probability-concepts-explained-bayesian-inference-for-parameter-estimation-90e8930e5348</a:t>
            </a:r>
            <a:r>
              <a:rPr lang="en-US" sz="1200" dirty="0">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hlinkClick r:id="rId13"/>
              </a:rPr>
              <a:t>https://www.probabilitycourse.com/chapter9/9_1_0_bayesian_inference.php</a:t>
            </a:r>
            <a:r>
              <a:rPr lang="en-US" sz="1200" dirty="0">
                <a:latin typeface="Calibri" panose="020F0502020204030204" pitchFamily="34" charset="0"/>
                <a:cs typeface="Calibri" panose="020F0502020204030204" pitchFamily="34" charset="0"/>
              </a:rPr>
              <a:t> - </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 - </a:t>
            </a:r>
            <a:r>
              <a:rPr lang="en-US" sz="1200" dirty="0">
                <a:latin typeface="Calibri" panose="020F0502020204030204" pitchFamily="34" charset="0"/>
                <a:cs typeface="Calibri" panose="020F0502020204030204" pitchFamily="34" charset="0"/>
                <a:hlinkClick r:id="rId14"/>
              </a:rPr>
              <a:t>http://christianherta.de/lehre/dataScience/bayesian/introduction_into_bayesian_inference_with_pymc.slides.php</a:t>
            </a:r>
            <a:r>
              <a:rPr lang="en-US" sz="1200" dirty="0">
                <a:latin typeface="Calibri" panose="020F0502020204030204" pitchFamily="34" charset="0"/>
                <a:cs typeface="Calibri" panose="020F0502020204030204" pitchFamily="34" charset="0"/>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video - </a:t>
            </a:r>
            <a:r>
              <a:rPr lang="en-US" sz="1200" dirty="0">
                <a:solidFill>
                  <a:schemeClr val="dk1"/>
                </a:solidFill>
                <a:latin typeface="Calibri" panose="020F0502020204030204" pitchFamily="34" charset="0"/>
                <a:cs typeface="Calibri" panose="020F0502020204030204" pitchFamily="34" charset="0"/>
              </a:rPr>
              <a:t>intuition behind Bayesian inference</a:t>
            </a:r>
            <a:br>
              <a:rPr lang="en-US" sz="1200" dirty="0">
                <a:solidFill>
                  <a:schemeClr val="dk1"/>
                </a:solidFill>
                <a:latin typeface="Calibri" panose="020F0502020204030204" pitchFamily="34" charset="0"/>
                <a:cs typeface="Calibri" panose="020F0502020204030204" pitchFamily="34" charset="0"/>
              </a:rPr>
            </a:br>
            <a:r>
              <a:rPr lang="en-US" sz="1200" dirty="0">
                <a:solidFill>
                  <a:schemeClr val="dk1"/>
                </a:solidFill>
                <a:latin typeface="Calibri" panose="020F0502020204030204" pitchFamily="34" charset="0"/>
                <a:cs typeface="Calibri" panose="020F0502020204030204" pitchFamily="34" charset="0"/>
              </a:rPr>
              <a:t> -</a:t>
            </a:r>
            <a:r>
              <a:rPr lang="en-US" sz="1200" dirty="0">
                <a:solidFill>
                  <a:schemeClr val="dk1"/>
                </a:solidFill>
                <a:latin typeface="Calibri" panose="020F0502020204030204" pitchFamily="34" charset="0"/>
                <a:cs typeface="Calibri" panose="020F0502020204030204" pitchFamily="34" charset="0"/>
                <a:sym typeface="Calibri"/>
              </a:rPr>
              <a:t> </a:t>
            </a:r>
            <a:r>
              <a:rPr lang="en-US" sz="1200" dirty="0">
                <a:solidFill>
                  <a:schemeClr val="dk1"/>
                </a:solidFill>
                <a:latin typeface="Calibri" panose="020F0502020204030204" pitchFamily="34" charset="0"/>
                <a:cs typeface="Calibri" panose="020F0502020204030204" pitchFamily="34" charset="0"/>
                <a:sym typeface="Calibri"/>
                <a:hlinkClick r:id="rId15"/>
              </a:rPr>
              <a:t>https://www.youtube.com/watch?v=yvWlpwnT1nw</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video – exponential function</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solidFill>
                  <a:schemeClr val="dk1"/>
                </a:solidFill>
                <a:latin typeface="Calibri" panose="020F0502020204030204" pitchFamily="34" charset="0"/>
                <a:cs typeface="Calibri" panose="020F0502020204030204" pitchFamily="34" charset="0"/>
                <a:sym typeface="Calibri"/>
                <a:hlinkClick r:id="rId16"/>
              </a:rPr>
              <a:t>https://www.youtube.com/watch?v=I4dkEALQv34</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video – coin bias estimation</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solidFill>
                  <a:schemeClr val="dk1"/>
                </a:solidFill>
                <a:latin typeface="Calibri" panose="020F0502020204030204" pitchFamily="34" charset="0"/>
                <a:cs typeface="Calibri" panose="020F0502020204030204" pitchFamily="34" charset="0"/>
                <a:sym typeface="Calibri"/>
                <a:hlinkClick r:id="rId17"/>
              </a:rPr>
              <a:t>https://www.youtube.com/watch?v=Pahyv9i_X2k</a:t>
            </a:r>
            <a:r>
              <a:rPr lang="en-US" sz="1200" dirty="0">
                <a:solidFill>
                  <a:schemeClr val="dk1"/>
                </a:solidFill>
                <a:latin typeface="Calibri" panose="020F0502020204030204" pitchFamily="34" charset="0"/>
                <a:cs typeface="Calibri" panose="020F0502020204030204" pitchFamily="34" charset="0"/>
                <a:sym typeface="Calibri"/>
              </a:rPr>
              <a:t> -  </a:t>
            </a:r>
          </a:p>
          <a:p>
            <a:pPr marL="285750" indent="-285750">
              <a:buFont typeface="Arial" panose="020B0604020202020204" pitchFamily="34" charset="0"/>
              <a:buChar char="•"/>
            </a:pPr>
            <a:r>
              <a:rPr lang="en-US" sz="1200" dirty="0">
                <a:solidFill>
                  <a:schemeClr val="dk1"/>
                </a:solidFill>
                <a:latin typeface="Calibri" panose="020F0502020204030204" pitchFamily="34" charset="0"/>
                <a:cs typeface="Calibri" panose="020F0502020204030204" pitchFamily="34" charset="0"/>
                <a:sym typeface="Calibri"/>
              </a:rPr>
              <a:t>video - Introduction to Bayesian Data Analysis (in 3 parts):</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solidFill>
                  <a:schemeClr val="dk1"/>
                </a:solidFill>
                <a:latin typeface="Calibri" panose="020F0502020204030204" pitchFamily="34" charset="0"/>
                <a:cs typeface="Calibri" panose="020F0502020204030204" pitchFamily="34" charset="0"/>
                <a:sym typeface="Calibri"/>
                <a:hlinkClick r:id="rId18"/>
              </a:rPr>
              <a:t>https://www.youtube.com/watch?v=3OJEae7Qb_o</a:t>
            </a:r>
            <a:r>
              <a:rPr lang="en-US" sz="1200" dirty="0">
                <a:solidFill>
                  <a:schemeClr val="dk1"/>
                </a:solidFill>
                <a:latin typeface="Calibri" panose="020F0502020204030204" pitchFamily="34" charset="0"/>
                <a:cs typeface="Calibri" panose="020F0502020204030204" pitchFamily="34" charset="0"/>
                <a:sym typeface="Calibri"/>
              </a:rPr>
              <a:t> – </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solidFill>
                  <a:schemeClr val="dk1"/>
                </a:solidFill>
                <a:latin typeface="Calibri" panose="020F0502020204030204" pitchFamily="34" charset="0"/>
                <a:cs typeface="Calibri" panose="020F0502020204030204" pitchFamily="34" charset="0"/>
                <a:sym typeface="Calibri"/>
                <a:hlinkClick r:id="rId19"/>
              </a:rPr>
              <a:t>https://www.youtube.com/watch?v=mAUwjSo5TJE</a:t>
            </a:r>
            <a:r>
              <a:rPr lang="en-US" sz="1200" dirty="0">
                <a:solidFill>
                  <a:schemeClr val="dk1"/>
                </a:solidFill>
                <a:latin typeface="Calibri" panose="020F0502020204030204" pitchFamily="34" charset="0"/>
                <a:cs typeface="Calibri" panose="020F0502020204030204" pitchFamily="34" charset="0"/>
                <a:sym typeface="Calibri"/>
              </a:rPr>
              <a:t> – </a:t>
            </a:r>
            <a:br>
              <a:rPr lang="en-US" sz="1200" dirty="0">
                <a:solidFill>
                  <a:schemeClr val="dk1"/>
                </a:solidFill>
                <a:latin typeface="Calibri" panose="020F0502020204030204" pitchFamily="34" charset="0"/>
                <a:cs typeface="Calibri" panose="020F0502020204030204" pitchFamily="34" charset="0"/>
                <a:sym typeface="Calibri"/>
              </a:rPr>
            </a:br>
            <a:r>
              <a:rPr lang="en-US" sz="1200" dirty="0">
                <a:solidFill>
                  <a:schemeClr val="dk1"/>
                </a:solidFill>
                <a:latin typeface="Calibri" panose="020F0502020204030204" pitchFamily="34" charset="0"/>
                <a:cs typeface="Calibri" panose="020F0502020204030204" pitchFamily="34" charset="0"/>
                <a:sym typeface="Calibri"/>
              </a:rPr>
              <a:t> - </a:t>
            </a:r>
            <a:r>
              <a:rPr lang="en-US" sz="1200" dirty="0">
                <a:solidFill>
                  <a:schemeClr val="dk1"/>
                </a:solidFill>
                <a:latin typeface="Calibri" panose="020F0502020204030204" pitchFamily="34" charset="0"/>
                <a:cs typeface="Calibri" panose="020F0502020204030204" pitchFamily="34" charset="0"/>
                <a:sym typeface="Calibri"/>
                <a:hlinkClick r:id="rId20"/>
              </a:rPr>
              <a:t>https://www.youtube.com/watch?v=Ie-6H_r7I5A</a:t>
            </a:r>
            <a:r>
              <a:rPr lang="en-US" sz="1200" dirty="0">
                <a:solidFill>
                  <a:schemeClr val="dk1"/>
                </a:solidFill>
                <a:latin typeface="Calibri" panose="020F0502020204030204" pitchFamily="34" charset="0"/>
                <a:cs typeface="Calibri" panose="020F0502020204030204" pitchFamily="34" charset="0"/>
                <a:sym typeface="Calibri"/>
              </a:rPr>
              <a:t> -  </a:t>
            </a:r>
          </a:p>
        </p:txBody>
      </p:sp>
      <p:sp>
        <p:nvSpPr>
          <p:cNvPr id="5" name="TextBox 4">
            <a:extLst>
              <a:ext uri="{FF2B5EF4-FFF2-40B4-BE49-F238E27FC236}">
                <a16:creationId xmlns:a16="http://schemas.microsoft.com/office/drawing/2014/main" id="{BF29CEB4-1332-CB48-ADE3-7367EADDBB5A}"/>
              </a:ext>
            </a:extLst>
          </p:cNvPr>
          <p:cNvSpPr txBox="1"/>
          <p:nvPr/>
        </p:nvSpPr>
        <p:spPr>
          <a:xfrm>
            <a:off x="0" y="37572"/>
            <a:ext cx="4035972"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Books, Tutorials, Videos</a:t>
            </a:r>
          </a:p>
        </p:txBody>
      </p:sp>
      <p:pic>
        <p:nvPicPr>
          <p:cNvPr id="1026" name="Picture 2">
            <a:extLst>
              <a:ext uri="{FF2B5EF4-FFF2-40B4-BE49-F238E27FC236}">
                <a16:creationId xmlns:a16="http://schemas.microsoft.com/office/drawing/2014/main" id="{A098C589-0300-0945-9093-5CA5F0334DB2}"/>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10696935" y="377952"/>
            <a:ext cx="111997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B218CB-0760-3346-8D68-5248850C642A}"/>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0136103" y="1925610"/>
            <a:ext cx="1119971" cy="14784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188EAD6-8392-FD4F-BFC4-93C47129908E}"/>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0691040" y="3488709"/>
            <a:ext cx="112586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14FBE837-F433-1643-901A-F25258482233}"/>
              </a:ext>
            </a:extLst>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0130208" y="5036595"/>
            <a:ext cx="1125866" cy="147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404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8" name="Google Shape;88;p13"/>
              <p:cNvSpPr txBox="1"/>
              <p:nvPr/>
            </p:nvSpPr>
            <p:spPr>
              <a:xfrm>
                <a:off x="145742" y="1208258"/>
                <a:ext cx="6187097" cy="2450487"/>
              </a:xfrm>
              <a:prstGeom prst="rect">
                <a:avLst/>
              </a:prstGeom>
              <a:noFill/>
              <a:ln w="635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rgbClr val="0070C0"/>
                    </a:solidFill>
                    <a:latin typeface="Calibri"/>
                    <a:ea typeface="Calibri"/>
                    <a:cs typeface="Calibri"/>
                    <a:sym typeface="Calibri"/>
                  </a:rPr>
                  <a:t>Bayes’ Theorem </a:t>
                </a:r>
                <a:r>
                  <a:rPr lang="en-US" sz="2000" b="0" i="0" u="none" strike="noStrike" cap="none" dirty="0">
                    <a:solidFill>
                      <a:schemeClr val="dk1"/>
                    </a:solidFill>
                    <a:latin typeface="Calibri"/>
                    <a:ea typeface="Calibri"/>
                    <a:cs typeface="Calibri"/>
                    <a:sym typeface="Calibri"/>
                  </a:rPr>
                  <a:t>(conditional probability)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den>
                      </m:f>
                    </m:oMath>
                  </m:oMathPara>
                </a14:m>
                <a:endParaRPr lang="en-US" dirty="0"/>
              </a:p>
              <a:p>
                <a:pPr marL="0" marR="0" lvl="0" indent="0" algn="l" rtl="0">
                  <a:spcBef>
                    <a:spcPts val="0"/>
                  </a:spcBef>
                  <a:spcAft>
                    <a:spcPts val="0"/>
                  </a:spcAft>
                  <a:buNone/>
                </a:pPr>
                <a:r>
                  <a:rPr lang="en-US" sz="2000" dirty="0">
                    <a:solidFill>
                      <a:schemeClr val="dk1"/>
                    </a:solidFill>
                    <a:latin typeface="Calibri"/>
                    <a:cs typeface="Calibri"/>
                    <a:sym typeface="Calibri"/>
                  </a:rPr>
                  <a:t>or</a:t>
                </a:r>
              </a:p>
              <a:p>
                <a:pPr algn="ctr"/>
                <a:r>
                  <a:rPr lang="en-US" sz="2000" dirty="0">
                    <a:solidFill>
                      <a:schemeClr val="dk1"/>
                    </a:solidFill>
                    <a:latin typeface="Calibri"/>
                    <a:cs typeface="Calibri"/>
                    <a:sym typeface="Calibri"/>
                  </a:rPr>
                  <a:t>     </a:t>
                </a:r>
                <a14:m>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oMath>
                </a14:m>
                <a:endParaRPr lang="en-US" dirty="0"/>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where A and B are events, and P(B) not equal 0.</a:t>
                </a:r>
                <a:endParaRPr sz="2400" b="0" i="0" u="none" strike="noStrike" cap="none" dirty="0">
                  <a:solidFill>
                    <a:schemeClr val="dk1"/>
                  </a:solidFill>
                  <a:latin typeface="Calibri"/>
                  <a:ea typeface="Calibri"/>
                  <a:cs typeface="Calibri"/>
                  <a:sym typeface="Calibri"/>
                </a:endParaRPr>
              </a:p>
            </p:txBody>
          </p:sp>
        </mc:Choice>
        <mc:Fallback xmlns="">
          <p:sp>
            <p:nvSpPr>
              <p:cNvPr id="88" name="Google Shape;88;p13"/>
              <p:cNvSpPr txBox="1">
                <a:spLocks noRot="1" noChangeAspect="1" noMove="1" noResize="1" noEditPoints="1" noAdjustHandles="1" noChangeArrowheads="1" noChangeShapeType="1" noTextEdit="1"/>
              </p:cNvSpPr>
              <p:nvPr/>
            </p:nvSpPr>
            <p:spPr>
              <a:xfrm>
                <a:off x="145742" y="1208258"/>
                <a:ext cx="6187097" cy="2450487"/>
              </a:xfrm>
              <a:prstGeom prst="rect">
                <a:avLst/>
              </a:prstGeom>
              <a:blipFill>
                <a:blip r:embed="rId3"/>
                <a:stretch>
                  <a:fillRect l="-2028" t="-2010" b="-1005"/>
                </a:stretch>
              </a:blipFill>
              <a:ln w="63500" cap="flat" cmpd="sng">
                <a:solidFill>
                  <a:schemeClr val="accent6"/>
                </a:solidFill>
                <a:prstDash val="solid"/>
                <a:round/>
                <a:headEnd type="none" w="sm" len="sm"/>
                <a:tailEnd type="none" w="sm" len="sm"/>
              </a:ln>
            </p:spPr>
            <p:txBody>
              <a:bodyPr/>
              <a:lstStyle/>
              <a:p>
                <a:r>
                  <a:rPr lang="en-US">
                    <a:noFill/>
                  </a:rPr>
                  <a:t> </a:t>
                </a:r>
              </a:p>
            </p:txBody>
          </p:sp>
        </mc:Fallback>
      </mc:AlternateContent>
      <p:sp>
        <p:nvSpPr>
          <p:cNvPr id="89" name="Google Shape;89;p13"/>
          <p:cNvSpPr txBox="1"/>
          <p:nvPr/>
        </p:nvSpPr>
        <p:spPr>
          <a:xfrm>
            <a:off x="4800731" y="4169514"/>
            <a:ext cx="4378046" cy="24820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cs typeface="Calibri"/>
                <a:sym typeface="Calibri"/>
              </a:rPr>
              <a:t>A = Happy, B = Rich</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P(A) = 40% = probability of being happy (Yellow)</a:t>
            </a:r>
          </a:p>
          <a:p>
            <a:pPr marL="0" marR="0" lvl="0" indent="0" algn="l" rtl="0">
              <a:spcBef>
                <a:spcPts val="0"/>
              </a:spcBef>
              <a:spcAft>
                <a:spcPts val="0"/>
              </a:spcAft>
              <a:buNone/>
            </a:pPr>
            <a:r>
              <a:rPr lang="en-US" dirty="0">
                <a:solidFill>
                  <a:schemeClr val="dk1"/>
                </a:solidFill>
                <a:latin typeface="Calibri"/>
                <a:ea typeface="Calibri"/>
                <a:cs typeface="Calibri"/>
                <a:sym typeface="Calibri"/>
              </a:rPr>
              <a:t>P(B) = 5% = probability of being rich (Blue)</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P(B|A) = 10% = probability of being rich given that Happy</a:t>
            </a:r>
          </a:p>
          <a:p>
            <a:pPr lvl="0"/>
            <a:r>
              <a:rPr lang="en-US" dirty="0">
                <a:solidFill>
                  <a:schemeClr val="dk1"/>
                </a:solidFill>
                <a:latin typeface="Calibri"/>
                <a:ea typeface="Calibri"/>
                <a:cs typeface="Calibri"/>
                <a:sym typeface="Calibri"/>
              </a:rPr>
              <a:t>P(A|B) = 80% = probability of being happy given that rich</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Intersection:</a:t>
            </a:r>
          </a:p>
          <a:p>
            <a:r>
              <a:rPr lang="en-US" dirty="0">
                <a:solidFill>
                  <a:schemeClr val="dk1"/>
                </a:solidFill>
                <a:latin typeface="Calibri"/>
                <a:ea typeface="Calibri"/>
                <a:cs typeface="Calibri"/>
                <a:sym typeface="Calibri"/>
              </a:rPr>
              <a:t>P(A &amp; B) = 4% = probability of rich &amp; happy (Green)</a:t>
            </a:r>
          </a:p>
          <a:p>
            <a:pPr marL="0" marR="0" lvl="0" indent="0" algn="l" rtl="0">
              <a:spcBef>
                <a:spcPts val="0"/>
              </a:spcBef>
              <a:spcAft>
                <a:spcPts val="0"/>
              </a:spcAft>
              <a:buNone/>
            </a:pPr>
            <a:r>
              <a:rPr lang="en-US" dirty="0">
                <a:solidFill>
                  <a:schemeClr val="dk1"/>
                </a:solidFill>
                <a:latin typeface="Calibri"/>
                <a:ea typeface="Calibri"/>
                <a:cs typeface="Calibri"/>
                <a:sym typeface="Calibri"/>
              </a:rPr>
              <a:t>P(A|B)*P(B) = 80%*5% = 4%</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P(B|A)*P(A) = 10%*40% = 4%</a:t>
            </a:r>
          </a:p>
        </p:txBody>
      </p:sp>
      <p:sp>
        <p:nvSpPr>
          <p:cNvPr id="90" name="Google Shape;90;p13"/>
          <p:cNvSpPr txBox="1"/>
          <p:nvPr/>
        </p:nvSpPr>
        <p:spPr>
          <a:xfrm>
            <a:off x="93257" y="-77443"/>
            <a:ext cx="7972927"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70C0"/>
                </a:solidFill>
                <a:latin typeface="Calibri"/>
                <a:ea typeface="Calibri"/>
                <a:cs typeface="Calibri"/>
                <a:sym typeface="Calibri"/>
              </a:rPr>
              <a:t>Bayesian inference - </a:t>
            </a:r>
            <a:r>
              <a:rPr lang="en-US" sz="2800" dirty="0">
                <a:solidFill>
                  <a:srgbClr val="0070C0"/>
                </a:solidFill>
                <a:latin typeface="Calibri"/>
                <a:ea typeface="Calibri"/>
                <a:cs typeface="Calibri"/>
                <a:sym typeface="Calibri"/>
              </a:rPr>
              <a:t>calculate probability</a:t>
            </a:r>
            <a:endParaRPr dirty="0"/>
          </a:p>
          <a:p>
            <a:pPr marL="0" marR="0" lvl="0" indent="0" algn="l" rtl="0">
              <a:spcBef>
                <a:spcPts val="0"/>
              </a:spcBef>
              <a:spcAft>
                <a:spcPts val="0"/>
              </a:spcAft>
              <a:buNone/>
            </a:pPr>
            <a:r>
              <a:rPr lang="en-US" sz="2800" dirty="0">
                <a:solidFill>
                  <a:srgbClr val="0070C0"/>
                </a:solidFill>
                <a:latin typeface="Calibri"/>
                <a:ea typeface="Calibri"/>
                <a:cs typeface="Calibri"/>
                <a:sym typeface="Calibri"/>
              </a:rPr>
              <a:t>following chains of dependencies or correlations</a:t>
            </a:r>
            <a:endParaRPr dirty="0"/>
          </a:p>
        </p:txBody>
      </p:sp>
      <p:sp>
        <p:nvSpPr>
          <p:cNvPr id="91" name="Google Shape;91;p13"/>
          <p:cNvSpPr txBox="1"/>
          <p:nvPr/>
        </p:nvSpPr>
        <p:spPr>
          <a:xfrm>
            <a:off x="10130582" y="2213811"/>
            <a:ext cx="158817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Thomas Bayes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(1701–1761)</a:t>
            </a:r>
            <a:endParaRPr sz="1800" dirty="0">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005418" y="0"/>
            <a:ext cx="1818487" cy="2213811"/>
          </a:xfrm>
          <a:prstGeom prst="rect">
            <a:avLst/>
          </a:prstGeom>
          <a:noFill/>
          <a:ln>
            <a:noFill/>
          </a:ln>
        </p:spPr>
      </p:pic>
      <p:sp>
        <p:nvSpPr>
          <p:cNvPr id="96" name="Google Shape;96;p13"/>
          <p:cNvSpPr/>
          <p:nvPr/>
        </p:nvSpPr>
        <p:spPr>
          <a:xfrm>
            <a:off x="124872" y="4295617"/>
            <a:ext cx="4588042" cy="2229852"/>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768355" y="4600417"/>
            <a:ext cx="3224463" cy="1764631"/>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2944273" y="5032264"/>
            <a:ext cx="1397874" cy="900935"/>
          </a:xfrm>
          <a:prstGeom prst="ellipse">
            <a:avLst/>
          </a:prstGeom>
          <a:solidFill>
            <a:srgbClr val="00B0F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3"/>
          <p:cNvSpPr txBox="1"/>
          <p:nvPr/>
        </p:nvSpPr>
        <p:spPr>
          <a:xfrm>
            <a:off x="1669819" y="5032264"/>
            <a:ext cx="1274454" cy="9009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A</a:t>
            </a:r>
          </a:p>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Happy</a:t>
            </a:r>
            <a:endParaRPr sz="2000" b="1" dirty="0">
              <a:solidFill>
                <a:srgbClr val="FF0000"/>
              </a:solidFill>
              <a:latin typeface="Calibri"/>
              <a:ea typeface="Calibri"/>
              <a:cs typeface="Calibri"/>
              <a:sym typeface="Calibri"/>
            </a:endParaRPr>
          </a:p>
        </p:txBody>
      </p:sp>
      <p:sp>
        <p:nvSpPr>
          <p:cNvPr id="100" name="Google Shape;100;p13"/>
          <p:cNvSpPr txBox="1"/>
          <p:nvPr/>
        </p:nvSpPr>
        <p:spPr>
          <a:xfrm>
            <a:off x="3989078" y="5200812"/>
            <a:ext cx="727576" cy="75354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B</a:t>
            </a:r>
          </a:p>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Rich</a:t>
            </a:r>
            <a:endParaRPr sz="2000" b="1" dirty="0">
              <a:solidFill>
                <a:srgbClr val="FF0000"/>
              </a:solidFill>
              <a:latin typeface="Calibri"/>
              <a:ea typeface="Calibri"/>
              <a:cs typeface="Calibri"/>
              <a:sym typeface="Calibri"/>
            </a:endParaRPr>
          </a:p>
        </p:txBody>
      </p:sp>
      <p:sp>
        <p:nvSpPr>
          <p:cNvPr id="101" name="Google Shape;101;p13"/>
          <p:cNvSpPr txBox="1"/>
          <p:nvPr/>
        </p:nvSpPr>
        <p:spPr>
          <a:xfrm>
            <a:off x="3294709" y="4278060"/>
            <a:ext cx="15308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All People</a:t>
            </a:r>
            <a:endParaRPr sz="2000" b="1" dirty="0">
              <a:solidFill>
                <a:srgbClr val="FF0000"/>
              </a:solidFill>
              <a:latin typeface="Calibri"/>
              <a:ea typeface="Calibri"/>
              <a:cs typeface="Calibri"/>
              <a:sym typeface="Calibri"/>
            </a:endParaRPr>
          </a:p>
        </p:txBody>
      </p:sp>
      <p:pic>
        <p:nvPicPr>
          <p:cNvPr id="17" name="Google Shape;102;p13">
            <a:extLst>
              <a:ext uri="{FF2B5EF4-FFF2-40B4-BE49-F238E27FC236}">
                <a16:creationId xmlns:a16="http://schemas.microsoft.com/office/drawing/2014/main" id="{5D5E0C1C-95DE-384B-AD65-D49C976EA70D}"/>
              </a:ext>
            </a:extLst>
          </p:cNvPr>
          <p:cNvPicPr preferRelativeResize="0"/>
          <p:nvPr/>
        </p:nvPicPr>
        <p:blipFill rotWithShape="1">
          <a:blip r:embed="rId5">
            <a:alphaModFix/>
          </a:blip>
          <a:srcRect/>
          <a:stretch/>
        </p:blipFill>
        <p:spPr>
          <a:xfrm>
            <a:off x="6649954" y="1838425"/>
            <a:ext cx="2946400" cy="660400"/>
          </a:xfrm>
          <a:prstGeom prst="rect">
            <a:avLst/>
          </a:prstGeom>
          <a:noFill/>
          <a:ln w="50800" cap="flat" cmpd="sng">
            <a:solidFill>
              <a:srgbClr val="00B050"/>
            </a:solidFill>
            <a:prstDash val="solid"/>
            <a:round/>
            <a:headEnd type="none" w="sm" len="sm"/>
            <a:tailEnd type="none" w="sm" len="sm"/>
          </a:ln>
        </p:spPr>
      </p:pic>
      <p:sp>
        <p:nvSpPr>
          <p:cNvPr id="4" name="TextBox 3">
            <a:extLst>
              <a:ext uri="{FF2B5EF4-FFF2-40B4-BE49-F238E27FC236}">
                <a16:creationId xmlns:a16="http://schemas.microsoft.com/office/drawing/2014/main" id="{23D95E1F-CDDC-4A4B-82A6-9F51C79D9ADF}"/>
              </a:ext>
            </a:extLst>
          </p:cNvPr>
          <p:cNvSpPr txBox="1"/>
          <p:nvPr/>
        </p:nvSpPr>
        <p:spPr>
          <a:xfrm>
            <a:off x="9397063" y="4569363"/>
            <a:ext cx="2670065" cy="1384995"/>
          </a:xfrm>
          <a:prstGeom prst="rect">
            <a:avLst/>
          </a:prstGeom>
          <a:noFill/>
        </p:spPr>
        <p:txBody>
          <a:bodyPr wrap="square" rtlCol="0">
            <a:spAutoFit/>
          </a:bodyPr>
          <a:lstStyle/>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     | Happy  |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|Rich |   4    |   1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     |  36    |  59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p:txBody>
      </p:sp>
      <p:sp>
        <p:nvSpPr>
          <p:cNvPr id="2" name="TextBox 1">
            <a:extLst>
              <a:ext uri="{FF2B5EF4-FFF2-40B4-BE49-F238E27FC236}">
                <a16:creationId xmlns:a16="http://schemas.microsoft.com/office/drawing/2014/main" id="{08D25109-BDA7-D542-BBD3-673AD585F84A}"/>
              </a:ext>
            </a:extLst>
          </p:cNvPr>
          <p:cNvSpPr txBox="1"/>
          <p:nvPr/>
        </p:nvSpPr>
        <p:spPr>
          <a:xfrm>
            <a:off x="9860056" y="2848755"/>
            <a:ext cx="2180460" cy="1169551"/>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"An Essay towards solving a Problem in the Doctrine of Chances", presented by Richard Price in 1763, two years after Bayes' death.</a:t>
            </a:r>
          </a:p>
        </p:txBody>
      </p:sp>
      <p:sp>
        <p:nvSpPr>
          <p:cNvPr id="3" name="TextBox 2">
            <a:extLst>
              <a:ext uri="{FF2B5EF4-FFF2-40B4-BE49-F238E27FC236}">
                <a16:creationId xmlns:a16="http://schemas.microsoft.com/office/drawing/2014/main" id="{680BD279-5025-984E-9F93-DDE8AEBFA92D}"/>
              </a:ext>
            </a:extLst>
          </p:cNvPr>
          <p:cNvSpPr txBox="1"/>
          <p:nvPr/>
        </p:nvSpPr>
        <p:spPr>
          <a:xfrm>
            <a:off x="8719972" y="1445339"/>
            <a:ext cx="890203" cy="307777"/>
          </a:xfrm>
          <a:prstGeom prst="rect">
            <a:avLst/>
          </a:prstGeom>
          <a:noFill/>
        </p:spPr>
        <p:txBody>
          <a:bodyPr wrap="square" rtlCol="0">
            <a:spAutoFit/>
          </a:bodyPr>
          <a:lstStyle/>
          <a:p>
            <a:r>
              <a:rPr lang="en-US" dirty="0"/>
              <a:t>P(B|A)</a:t>
            </a:r>
          </a:p>
        </p:txBody>
      </p:sp>
      <p:sp>
        <p:nvSpPr>
          <p:cNvPr id="18" name="TextBox 17">
            <a:extLst>
              <a:ext uri="{FF2B5EF4-FFF2-40B4-BE49-F238E27FC236}">
                <a16:creationId xmlns:a16="http://schemas.microsoft.com/office/drawing/2014/main" id="{14E09531-C697-B042-B4BC-38DCCD68B758}"/>
              </a:ext>
            </a:extLst>
          </p:cNvPr>
          <p:cNvSpPr txBox="1"/>
          <p:nvPr/>
        </p:nvSpPr>
        <p:spPr>
          <a:xfrm>
            <a:off x="7824512" y="1445339"/>
            <a:ext cx="619677" cy="307777"/>
          </a:xfrm>
          <a:prstGeom prst="rect">
            <a:avLst/>
          </a:prstGeom>
          <a:noFill/>
        </p:spPr>
        <p:txBody>
          <a:bodyPr wrap="square" rtlCol="0">
            <a:spAutoFit/>
          </a:bodyPr>
          <a:lstStyle/>
          <a:p>
            <a:r>
              <a:rPr lang="en-US" dirty="0"/>
              <a:t>P(A)</a:t>
            </a:r>
          </a:p>
        </p:txBody>
      </p:sp>
      <p:sp>
        <p:nvSpPr>
          <p:cNvPr id="19" name="TextBox 18">
            <a:extLst>
              <a:ext uri="{FF2B5EF4-FFF2-40B4-BE49-F238E27FC236}">
                <a16:creationId xmlns:a16="http://schemas.microsoft.com/office/drawing/2014/main" id="{F099BFE0-214E-2B4F-A1E1-A8D2AC7F6355}"/>
              </a:ext>
            </a:extLst>
          </p:cNvPr>
          <p:cNvSpPr txBox="1"/>
          <p:nvPr/>
        </p:nvSpPr>
        <p:spPr>
          <a:xfrm>
            <a:off x="8413828" y="2542789"/>
            <a:ext cx="677606" cy="307777"/>
          </a:xfrm>
          <a:prstGeom prst="rect">
            <a:avLst/>
          </a:prstGeom>
          <a:noFill/>
        </p:spPr>
        <p:txBody>
          <a:bodyPr wrap="square" rtlCol="0">
            <a:spAutoFit/>
          </a:bodyPr>
          <a:lstStyle/>
          <a:p>
            <a:r>
              <a:rPr lang="en-US" dirty="0"/>
              <a:t>P(B)</a:t>
            </a:r>
          </a:p>
        </p:txBody>
      </p:sp>
      <p:sp>
        <p:nvSpPr>
          <p:cNvPr id="20" name="TextBox 19">
            <a:extLst>
              <a:ext uri="{FF2B5EF4-FFF2-40B4-BE49-F238E27FC236}">
                <a16:creationId xmlns:a16="http://schemas.microsoft.com/office/drawing/2014/main" id="{4D658A17-55A2-5249-ABB2-34BE8376768C}"/>
              </a:ext>
            </a:extLst>
          </p:cNvPr>
          <p:cNvSpPr txBox="1"/>
          <p:nvPr/>
        </p:nvSpPr>
        <p:spPr>
          <a:xfrm>
            <a:off x="6673273" y="1445339"/>
            <a:ext cx="890204" cy="307777"/>
          </a:xfrm>
          <a:prstGeom prst="rect">
            <a:avLst/>
          </a:prstGeom>
          <a:noFill/>
        </p:spPr>
        <p:txBody>
          <a:bodyPr wrap="square" rtlCol="0">
            <a:spAutoFit/>
          </a:bodyPr>
          <a:lstStyle/>
          <a:p>
            <a:r>
              <a:rPr lang="en-US" dirty="0"/>
              <a:t>P(A|B)</a:t>
            </a:r>
          </a:p>
        </p:txBody>
      </p:sp>
    </p:spTree>
    <p:extLst>
      <p:ext uri="{BB962C8B-B14F-4D97-AF65-F5344CB8AC3E}">
        <p14:creationId xmlns:p14="http://schemas.microsoft.com/office/powerpoint/2010/main" val="531636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9F4C3B-632D-79A1-DA58-027E097D8372}"/>
              </a:ext>
            </a:extLst>
          </p:cNvPr>
          <p:cNvSpPr txBox="1"/>
          <p:nvPr/>
        </p:nvSpPr>
        <p:spPr>
          <a:xfrm>
            <a:off x="138223" y="106326"/>
            <a:ext cx="4795284" cy="523220"/>
          </a:xfrm>
          <a:prstGeom prst="rect">
            <a:avLst/>
          </a:prstGeom>
          <a:noFill/>
        </p:spPr>
        <p:txBody>
          <a:bodyPr wrap="square" rtlCol="0">
            <a:spAutoFit/>
          </a:bodyPr>
          <a:lstStyle/>
          <a:p>
            <a:r>
              <a:rPr lang="en-US" sz="2800" b="1">
                <a:latin typeface="Calibri" panose="020F0502020204030204" pitchFamily="34" charset="0"/>
                <a:cs typeface="Calibri" panose="020F0502020204030204" pitchFamily="34" charset="0"/>
              </a:rPr>
              <a:t>Bayes, two tests in a row</a:t>
            </a:r>
          </a:p>
        </p:txBody>
      </p:sp>
      <p:sp>
        <p:nvSpPr>
          <p:cNvPr id="3" name="TextBox 2">
            <a:extLst>
              <a:ext uri="{FF2B5EF4-FFF2-40B4-BE49-F238E27FC236}">
                <a16:creationId xmlns:a16="http://schemas.microsoft.com/office/drawing/2014/main" id="{F3D1A478-9BD0-3E43-501A-8EEF098551F8}"/>
              </a:ext>
            </a:extLst>
          </p:cNvPr>
          <p:cNvSpPr txBox="1"/>
          <p:nvPr/>
        </p:nvSpPr>
        <p:spPr>
          <a:xfrm>
            <a:off x="340242" y="839972"/>
            <a:ext cx="4837814" cy="3108543"/>
          </a:xfrm>
          <a:prstGeom prst="rect">
            <a:avLst/>
          </a:prstGeom>
          <a:solidFill>
            <a:schemeClr val="accent4">
              <a:lumMod val="20000"/>
              <a:lumOff val="80000"/>
            </a:schemeClr>
          </a:solidFill>
          <a:ln>
            <a:solidFill>
              <a:srgbClr val="FF0000"/>
            </a:solidFill>
          </a:ln>
        </p:spPr>
        <p:txBody>
          <a:bodyPr wrap="square" rtlCol="0">
            <a:spAutoFit/>
          </a:bodyPr>
          <a:lstStyle/>
          <a:p>
            <a:r>
              <a:rPr lang="en-US">
                <a:latin typeface="Calibri" panose="020F0502020204030204" pitchFamily="34" charset="0"/>
                <a:cs typeface="Calibri" panose="020F0502020204030204" pitchFamily="34" charset="0"/>
                <a:hlinkClick r:id="rId2"/>
              </a:rPr>
              <a:t>https://math.stackexchange.com/questions/837768/bayes-two-tests-in-a-row</a:t>
            </a:r>
            <a:endParaRPr lang="en-US">
              <a:latin typeface="Calibri" panose="020F0502020204030204" pitchFamily="34" charset="0"/>
              <a:cs typeface="Calibri" panose="020F0502020204030204" pitchFamily="34" charset="0"/>
            </a:endParaRP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There is an epidemic, 1 out of 100 has the disease.</a:t>
            </a: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We have a test which gives 1/110 people positive result.</a:t>
            </a:r>
          </a:p>
          <a:p>
            <a:r>
              <a:rPr lang="en-US">
                <a:latin typeface="Calibri" panose="020F0502020204030204" pitchFamily="34" charset="0"/>
                <a:cs typeface="Calibri" panose="020F0502020204030204" pitchFamily="34" charset="0"/>
              </a:rPr>
              <a:t>But given that you have the disease, the probability of getting a positive result is 0.8.</a:t>
            </a: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Question 1: what is the probability of having the disease if we did one test – and the result is positive ?</a:t>
            </a: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Question 2: what is the probability of having the disease if we did two test, and both gave positive result ?</a:t>
            </a:r>
          </a:p>
        </p:txBody>
      </p:sp>
      <p:sp>
        <p:nvSpPr>
          <p:cNvPr id="4" name="TextBox 3">
            <a:extLst>
              <a:ext uri="{FF2B5EF4-FFF2-40B4-BE49-F238E27FC236}">
                <a16:creationId xmlns:a16="http://schemas.microsoft.com/office/drawing/2014/main" id="{F847F1E4-1FCA-26C0-9478-B136C3A036E1}"/>
              </a:ext>
            </a:extLst>
          </p:cNvPr>
          <p:cNvSpPr txBox="1"/>
          <p:nvPr/>
        </p:nvSpPr>
        <p:spPr>
          <a:xfrm>
            <a:off x="340241" y="4391461"/>
            <a:ext cx="3870251" cy="1169551"/>
          </a:xfrm>
          <a:prstGeom prst="rect">
            <a:avLst/>
          </a:prstGeom>
          <a:noFill/>
          <a:ln>
            <a:noFill/>
          </a:ln>
        </p:spPr>
        <p:txBody>
          <a:bodyPr wrap="square" rtlCol="0">
            <a:spAutoFit/>
          </a:bodyPr>
          <a:lstStyle/>
          <a:p>
            <a:r>
              <a:rPr lang="en-US">
                <a:latin typeface="Calibri" panose="020F0502020204030204" pitchFamily="34" charset="0"/>
                <a:cs typeface="Calibri" panose="020F0502020204030204" pitchFamily="34" charset="0"/>
              </a:rPr>
              <a:t>Events:</a:t>
            </a:r>
            <a:br>
              <a:rPr lang="en-US">
                <a:latin typeface="Calibri" panose="020F0502020204030204" pitchFamily="34" charset="0"/>
                <a:cs typeface="Calibri" panose="020F0502020204030204" pitchFamily="34" charset="0"/>
              </a:rPr>
            </a:br>
            <a:r>
              <a:rPr lang="en-US">
                <a:latin typeface="Calibri" panose="020F0502020204030204" pitchFamily="34" charset="0"/>
                <a:cs typeface="Calibri" panose="020F0502020204030204" pitchFamily="34" charset="0"/>
              </a:rPr>
              <a:t>    D = having a disease</a:t>
            </a:r>
          </a:p>
          <a:p>
            <a:r>
              <a:rPr lang="en-US">
                <a:latin typeface="Calibri" panose="020F0502020204030204" pitchFamily="34" charset="0"/>
                <a:cs typeface="Calibri" panose="020F0502020204030204" pitchFamily="34" charset="0"/>
              </a:rPr>
              <a:t>    T = test is positive</a:t>
            </a:r>
          </a:p>
          <a:p>
            <a:endParaRPr lang="en-US">
              <a:latin typeface="Calibri" panose="020F0502020204030204" pitchFamily="34" charset="0"/>
              <a:cs typeface="Calibri" panose="020F0502020204030204" pitchFamily="34" charset="0"/>
            </a:endParaRPr>
          </a:p>
          <a:p>
            <a:r>
              <a:rPr lang="en-US">
                <a:latin typeface="Calibri" panose="020F0502020204030204" pitchFamily="34" charset="0"/>
                <a:cs typeface="Calibri" panose="020F0502020204030204" pitchFamily="34" charset="0"/>
              </a:rPr>
              <a:t>Answer 1:</a:t>
            </a:r>
          </a:p>
        </p:txBody>
      </p:sp>
      <p:pic>
        <p:nvPicPr>
          <p:cNvPr id="5" name="Picture 4">
            <a:extLst>
              <a:ext uri="{FF2B5EF4-FFF2-40B4-BE49-F238E27FC236}">
                <a16:creationId xmlns:a16="http://schemas.microsoft.com/office/drawing/2014/main" id="{07FA8D03-227B-E682-C5B4-C4441C32DB7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607" y="5766659"/>
            <a:ext cx="4152900" cy="660400"/>
          </a:xfrm>
          <a:prstGeom prst="rect">
            <a:avLst/>
          </a:prstGeom>
        </p:spPr>
      </p:pic>
      <p:pic>
        <p:nvPicPr>
          <p:cNvPr id="6" name="Picture 5">
            <a:extLst>
              <a:ext uri="{FF2B5EF4-FFF2-40B4-BE49-F238E27FC236}">
                <a16:creationId xmlns:a16="http://schemas.microsoft.com/office/drawing/2014/main" id="{18B762AF-48E6-5EFE-230F-AA0F057E15C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16343" y="629546"/>
            <a:ext cx="5009843" cy="6228454"/>
          </a:xfrm>
          <a:prstGeom prst="rect">
            <a:avLst/>
          </a:prstGeom>
        </p:spPr>
      </p:pic>
      <p:sp>
        <p:nvSpPr>
          <p:cNvPr id="7" name="TextBox 6">
            <a:extLst>
              <a:ext uri="{FF2B5EF4-FFF2-40B4-BE49-F238E27FC236}">
                <a16:creationId xmlns:a16="http://schemas.microsoft.com/office/drawing/2014/main" id="{514510A1-EB27-4A4B-993F-63F117E21EF3}"/>
              </a:ext>
            </a:extLst>
          </p:cNvPr>
          <p:cNvSpPr txBox="1"/>
          <p:nvPr/>
        </p:nvSpPr>
        <p:spPr>
          <a:xfrm>
            <a:off x="6096000" y="106326"/>
            <a:ext cx="1722474" cy="307777"/>
          </a:xfrm>
          <a:prstGeom prst="rect">
            <a:avLst/>
          </a:prstGeom>
          <a:noFill/>
          <a:ln>
            <a:noFill/>
          </a:ln>
        </p:spPr>
        <p:txBody>
          <a:bodyPr wrap="square" rtlCol="0">
            <a:spAutoFit/>
          </a:bodyPr>
          <a:lstStyle/>
          <a:p>
            <a:r>
              <a:rPr lang="en-US">
                <a:latin typeface="Calibri" panose="020F0502020204030204" pitchFamily="34" charset="0"/>
                <a:cs typeface="Calibri" panose="020F0502020204030204" pitchFamily="34" charset="0"/>
              </a:rPr>
              <a:t>Answer 2:</a:t>
            </a:r>
          </a:p>
        </p:txBody>
      </p:sp>
    </p:spTree>
    <p:extLst>
      <p:ext uri="{BB962C8B-B14F-4D97-AF65-F5344CB8AC3E}">
        <p14:creationId xmlns:p14="http://schemas.microsoft.com/office/powerpoint/2010/main" val="3701472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FB964B-A29C-1649-A2C4-81BC78C24A50}"/>
              </a:ext>
            </a:extLst>
          </p:cNvPr>
          <p:cNvSpPr txBox="1"/>
          <p:nvPr/>
        </p:nvSpPr>
        <p:spPr>
          <a:xfrm>
            <a:off x="145774" y="1140085"/>
            <a:ext cx="5579165" cy="5570756"/>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During World War II the US military's concluded that the most-hit areas of the plane needed additional armor.</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But statistician Abraham Wald (Statistical Research Group (SRG) - Military Panel at Columbia University) has recommended adding armor to the areas that showed the least damage. His reasoning was that the sample didn't include the planes which were shot down.</a:t>
            </a:r>
          </a:p>
          <a:p>
            <a:endParaRPr lang="en-US" sz="800"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This is a very good example demonstrating that it is dangerous to use data "as is" to create a model, because the data may be biased to start with, and it can easily lead to creating a biased model.</a:t>
            </a:r>
            <a:br>
              <a:rPr lang="en-US" dirty="0">
                <a:latin typeface="Calibri" panose="020F0502020204030204" pitchFamily="34" charset="0"/>
                <a:cs typeface="Calibri" panose="020F0502020204030204" pitchFamily="34" charset="0"/>
              </a:rPr>
            </a:br>
            <a:br>
              <a:rPr lang="en-US" sz="800"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Problem occur when we have: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under-represented features (missing data)</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over-represented features,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"target leakage" effect.</a:t>
            </a:r>
            <a:br>
              <a:rPr lang="en-US" dirty="0">
                <a:latin typeface="Calibri" panose="020F0502020204030204" pitchFamily="34" charset="0"/>
                <a:cs typeface="Calibri" panose="020F0502020204030204" pitchFamily="34" charset="0"/>
              </a:rPr>
            </a:br>
            <a:br>
              <a:rPr lang="en-US" sz="800"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Survivorship bias: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2"/>
              </a:rPr>
              <a:t>https://www.youtube.com/watch?v=B3YQJ5DwTzM</a:t>
            </a:r>
            <a:r>
              <a:rPr lang="en-US"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br>
              <a:rPr lang="en-US" sz="800"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Gender Bias:</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3"/>
              </a:rPr>
              <a:t>https://www.youtube.com/watch?v=p60-Jdq754A</a:t>
            </a:r>
            <a:r>
              <a:rPr lang="en-US"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br>
              <a:rPr lang="en-US" sz="800"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Bias in criminal justice: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4"/>
              </a:rPr>
              <a:t>https://www.youtube.com/watch?v=Gi4YeRqfb24</a:t>
            </a:r>
            <a:r>
              <a:rPr lang="en-US" dirty="0">
                <a:latin typeface="Calibri" panose="020F0502020204030204" pitchFamily="34" charset="0"/>
                <a:cs typeface="Calibri" panose="020F0502020204030204" pitchFamily="34" charset="0"/>
              </a:rPr>
              <a:t> </a:t>
            </a:r>
            <a:br>
              <a:rPr lang="en-US" dirty="0">
                <a:latin typeface="Calibri" panose="020F0502020204030204" pitchFamily="34" charset="0"/>
                <a:cs typeface="Calibri" panose="020F0502020204030204" pitchFamily="34" charset="0"/>
              </a:rPr>
            </a:br>
            <a:br>
              <a:rPr lang="en-US" sz="800"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Target Leakage: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 </a:t>
            </a:r>
            <a:r>
              <a:rPr lang="en-US" dirty="0">
                <a:latin typeface="Calibri" panose="020F0502020204030204" pitchFamily="34" charset="0"/>
                <a:cs typeface="Calibri" panose="020F0502020204030204" pitchFamily="34" charset="0"/>
                <a:hlinkClick r:id="rId5"/>
              </a:rPr>
              <a:t>https://www.youtube.com/watch?v=y8qaI5mpJeA</a:t>
            </a:r>
            <a:r>
              <a:rPr lang="en-US" dirty="0">
                <a:latin typeface="Calibri" panose="020F0502020204030204" pitchFamily="34" charset="0"/>
                <a:cs typeface="Calibri" panose="020F0502020204030204" pitchFamily="34" charset="0"/>
              </a:rPr>
              <a:t> </a:t>
            </a:r>
          </a:p>
        </p:txBody>
      </p:sp>
      <p:pic>
        <p:nvPicPr>
          <p:cNvPr id="6" name="Picture 5">
            <a:extLst>
              <a:ext uri="{FF2B5EF4-FFF2-40B4-BE49-F238E27FC236}">
                <a16:creationId xmlns:a16="http://schemas.microsoft.com/office/drawing/2014/main" id="{EA27DDEE-0422-6E4F-AC95-3AFA579C3D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17056" y="225286"/>
            <a:ext cx="5429170" cy="3419062"/>
          </a:xfrm>
          <a:prstGeom prst="rect">
            <a:avLst/>
          </a:prstGeom>
        </p:spPr>
      </p:pic>
      <p:sp>
        <p:nvSpPr>
          <p:cNvPr id="2" name="TextBox 1">
            <a:extLst>
              <a:ext uri="{FF2B5EF4-FFF2-40B4-BE49-F238E27FC236}">
                <a16:creationId xmlns:a16="http://schemas.microsoft.com/office/drawing/2014/main" id="{07789739-19F1-2B48-92A1-6C60983C6616}"/>
              </a:ext>
            </a:extLst>
          </p:cNvPr>
          <p:cNvSpPr txBox="1"/>
          <p:nvPr/>
        </p:nvSpPr>
        <p:spPr>
          <a:xfrm>
            <a:off x="5943600" y="4033185"/>
            <a:ext cx="6102626" cy="2677656"/>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b="1" dirty="0">
                <a:solidFill>
                  <a:srgbClr val="0070C0"/>
                </a:solidFill>
                <a:latin typeface="Calibri" panose="020F0502020204030204" pitchFamily="34" charset="0"/>
                <a:cs typeface="Calibri" panose="020F0502020204030204" pitchFamily="34" charset="0"/>
              </a:rPr>
              <a:t>Data on killed (downed) aircrafts was unobservable</a:t>
            </a:r>
            <a:r>
              <a:rPr lang="en-US" dirty="0">
                <a:latin typeface="Calibri" panose="020F0502020204030204" pitchFamily="34" charset="0"/>
                <a:cs typeface="Calibri" panose="020F0502020204030204" pitchFamily="34" charset="0"/>
              </a:rPr>
              <a:t>. Without such data, Wald set to work on the problem of estimating the probability that an aircraft that has sustained a fixed number of hits will survive an additional hit.</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He also attempted to estimate the survival probability of an aircraft sustaining a hit to one of various portions of the body, with different failure rates (e.g.. a hit to the nose is more lethal than a hit to the middle of the fuselage).</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The work was written as a set of 8 memoranda. Very good description is here</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7"/>
              </a:rPr>
              <a:t>https://people.ucsc.edu/~msmangel/Wald.pdf</a:t>
            </a:r>
            <a:r>
              <a:rPr lang="en-US"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Also here is a 30-min podcast</a:t>
            </a:r>
            <a:br>
              <a:rPr lang="en-US" dirty="0">
                <a:latin typeface="Calibri" panose="020F0502020204030204" pitchFamily="34" charset="0"/>
                <a:cs typeface="Calibri" panose="020F0502020204030204" pitchFamily="34" charset="0"/>
              </a:rPr>
            </a:br>
            <a:r>
              <a:rPr lang="en-US" dirty="0">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hlinkClick r:id="rId8"/>
              </a:rPr>
              <a:t>https://youarenotsosmart.com/2016/01/02/yanss-065-survivorship-bias-rebroadcast/</a:t>
            </a:r>
            <a:r>
              <a:rPr lang="en-US" dirty="0">
                <a:latin typeface="Calibri" panose="020F0502020204030204" pitchFamily="34" charset="0"/>
                <a:cs typeface="Calibri" panose="020F0502020204030204" pitchFamily="34" charset="0"/>
              </a:rPr>
              <a:t> </a:t>
            </a:r>
          </a:p>
        </p:txBody>
      </p:sp>
      <p:sp>
        <p:nvSpPr>
          <p:cNvPr id="5" name="TextBox 4">
            <a:extLst>
              <a:ext uri="{FF2B5EF4-FFF2-40B4-BE49-F238E27FC236}">
                <a16:creationId xmlns:a16="http://schemas.microsoft.com/office/drawing/2014/main" id="{5A2279EE-CFE9-0BD7-A35E-48F8438572FA}"/>
              </a:ext>
            </a:extLst>
          </p:cNvPr>
          <p:cNvSpPr txBox="1"/>
          <p:nvPr/>
        </p:nvSpPr>
        <p:spPr>
          <a:xfrm>
            <a:off x="-4220" y="21705"/>
            <a:ext cx="5579165" cy="954107"/>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Bayesian vs Frequentist</a:t>
            </a:r>
          </a:p>
          <a:p>
            <a:r>
              <a:rPr lang="en-US" sz="2800" b="1" dirty="0">
                <a:latin typeface="Calibri" panose="020F0502020204030204" pitchFamily="34" charset="0"/>
                <a:cs typeface="Calibri" panose="020F0502020204030204" pitchFamily="34" charset="0"/>
              </a:rPr>
              <a:t>Survivorship Bias in World War 2</a:t>
            </a:r>
          </a:p>
        </p:txBody>
      </p:sp>
    </p:spTree>
    <p:extLst>
      <p:ext uri="{BB962C8B-B14F-4D97-AF65-F5344CB8AC3E}">
        <p14:creationId xmlns:p14="http://schemas.microsoft.com/office/powerpoint/2010/main" val="377462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E31AB4-7740-204E-B42C-A6C2F88F06FA}"/>
              </a:ext>
            </a:extLst>
          </p:cNvPr>
          <p:cNvSpPr/>
          <p:nvPr/>
        </p:nvSpPr>
        <p:spPr>
          <a:xfrm>
            <a:off x="629188" y="2507758"/>
            <a:ext cx="3438659" cy="2347175"/>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TextBox 2">
            <a:extLst>
              <a:ext uri="{FF2B5EF4-FFF2-40B4-BE49-F238E27FC236}">
                <a16:creationId xmlns:a16="http://schemas.microsoft.com/office/drawing/2014/main" id="{FD8F2B0F-F8E3-874A-92B1-5FAAD5BE74E3}"/>
              </a:ext>
            </a:extLst>
          </p:cNvPr>
          <p:cNvSpPr txBox="1"/>
          <p:nvPr/>
        </p:nvSpPr>
        <p:spPr>
          <a:xfrm>
            <a:off x="0" y="0"/>
            <a:ext cx="4585855" cy="523220"/>
          </a:xfrm>
          <a:prstGeom prst="rect">
            <a:avLst/>
          </a:prstGeom>
          <a:noFill/>
        </p:spPr>
        <p:txBody>
          <a:bodyPr wrap="square" rtlCol="0">
            <a:spAutoFit/>
          </a:bodyPr>
          <a:lstStyle/>
          <a:p>
            <a:r>
              <a:rPr lang="en-US" sz="2800" b="1" dirty="0"/>
              <a:t>Bayesian Data Analysis</a:t>
            </a:r>
          </a:p>
        </p:txBody>
      </p:sp>
      <p:sp>
        <p:nvSpPr>
          <p:cNvPr id="4" name="TextBox 3">
            <a:extLst>
              <a:ext uri="{FF2B5EF4-FFF2-40B4-BE49-F238E27FC236}">
                <a16:creationId xmlns:a16="http://schemas.microsoft.com/office/drawing/2014/main" id="{344EB4DF-E6B0-BE43-AAD2-125543C30EC4}"/>
              </a:ext>
            </a:extLst>
          </p:cNvPr>
          <p:cNvSpPr txBox="1"/>
          <p:nvPr/>
        </p:nvSpPr>
        <p:spPr>
          <a:xfrm>
            <a:off x="814062" y="2734384"/>
            <a:ext cx="3068910" cy="646331"/>
          </a:xfrm>
          <a:prstGeom prst="rect">
            <a:avLst/>
          </a:prstGeom>
          <a:noFill/>
        </p:spPr>
        <p:txBody>
          <a:bodyPr wrap="square" rtlCol="0">
            <a:spAutoFit/>
          </a:bodyPr>
          <a:lstStyle/>
          <a:p>
            <a:pPr algn="ctr"/>
            <a:r>
              <a:rPr lang="en-US" sz="1800" dirty="0"/>
              <a:t>Unknown Parameters (priors)</a:t>
            </a:r>
          </a:p>
        </p:txBody>
      </p:sp>
      <p:sp>
        <p:nvSpPr>
          <p:cNvPr id="5" name="TextBox 4">
            <a:extLst>
              <a:ext uri="{FF2B5EF4-FFF2-40B4-BE49-F238E27FC236}">
                <a16:creationId xmlns:a16="http://schemas.microsoft.com/office/drawing/2014/main" id="{9BD2C10F-4995-D744-80AD-8D18F2145922}"/>
              </a:ext>
            </a:extLst>
          </p:cNvPr>
          <p:cNvSpPr txBox="1"/>
          <p:nvPr/>
        </p:nvSpPr>
        <p:spPr>
          <a:xfrm>
            <a:off x="814062" y="4174877"/>
            <a:ext cx="3068910" cy="369332"/>
          </a:xfrm>
          <a:prstGeom prst="rect">
            <a:avLst/>
          </a:prstGeom>
          <a:noFill/>
        </p:spPr>
        <p:txBody>
          <a:bodyPr wrap="square" rtlCol="0">
            <a:spAutoFit/>
          </a:bodyPr>
          <a:lstStyle/>
          <a:p>
            <a:pPr algn="ctr"/>
            <a:r>
              <a:rPr lang="en-US" sz="1800" dirty="0"/>
              <a:t>Model to generate data</a:t>
            </a:r>
          </a:p>
        </p:txBody>
      </p:sp>
      <p:sp>
        <p:nvSpPr>
          <p:cNvPr id="6" name="TextBox 5">
            <a:extLst>
              <a:ext uri="{FF2B5EF4-FFF2-40B4-BE49-F238E27FC236}">
                <a16:creationId xmlns:a16="http://schemas.microsoft.com/office/drawing/2014/main" id="{BD18747A-3F88-8B46-958A-68AA13FA2897}"/>
              </a:ext>
            </a:extLst>
          </p:cNvPr>
          <p:cNvSpPr txBox="1"/>
          <p:nvPr/>
        </p:nvSpPr>
        <p:spPr>
          <a:xfrm>
            <a:off x="814062" y="5577181"/>
            <a:ext cx="3068910" cy="369332"/>
          </a:xfrm>
          <a:prstGeom prst="rect">
            <a:avLst/>
          </a:prstGeom>
          <a:noFill/>
        </p:spPr>
        <p:txBody>
          <a:bodyPr wrap="square" rtlCol="0">
            <a:spAutoFit/>
          </a:bodyPr>
          <a:lstStyle/>
          <a:p>
            <a:pPr algn="ctr"/>
            <a:r>
              <a:rPr lang="en-US" sz="1800" dirty="0"/>
              <a:t>Observed Data</a:t>
            </a:r>
          </a:p>
        </p:txBody>
      </p:sp>
      <p:sp>
        <p:nvSpPr>
          <p:cNvPr id="7" name="Down Arrow 6">
            <a:extLst>
              <a:ext uri="{FF2B5EF4-FFF2-40B4-BE49-F238E27FC236}">
                <a16:creationId xmlns:a16="http://schemas.microsoft.com/office/drawing/2014/main" id="{11C8CA14-CFCA-F44D-80AD-26E19612414D}"/>
              </a:ext>
            </a:extLst>
          </p:cNvPr>
          <p:cNvSpPr/>
          <p:nvPr/>
        </p:nvSpPr>
        <p:spPr>
          <a:xfrm>
            <a:off x="2246836" y="3452629"/>
            <a:ext cx="203363" cy="722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Down Arrow 7">
            <a:extLst>
              <a:ext uri="{FF2B5EF4-FFF2-40B4-BE49-F238E27FC236}">
                <a16:creationId xmlns:a16="http://schemas.microsoft.com/office/drawing/2014/main" id="{A6BF515A-4A50-8943-9DC6-BE6FE6D7A7FE}"/>
              </a:ext>
            </a:extLst>
          </p:cNvPr>
          <p:cNvSpPr/>
          <p:nvPr/>
        </p:nvSpPr>
        <p:spPr>
          <a:xfrm>
            <a:off x="2246836" y="4627764"/>
            <a:ext cx="203363" cy="949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a:extLst>
              <a:ext uri="{FF2B5EF4-FFF2-40B4-BE49-F238E27FC236}">
                <a16:creationId xmlns:a16="http://schemas.microsoft.com/office/drawing/2014/main" id="{92B4B3A9-26DA-D046-8E9C-F3AC8C6DDDED}"/>
              </a:ext>
            </a:extLst>
          </p:cNvPr>
          <p:cNvSpPr txBox="1"/>
          <p:nvPr/>
        </p:nvSpPr>
        <p:spPr>
          <a:xfrm>
            <a:off x="352376" y="911487"/>
            <a:ext cx="4393046" cy="1231106"/>
          </a:xfrm>
          <a:prstGeom prst="rect">
            <a:avLst/>
          </a:prstGeom>
          <a:solidFill>
            <a:schemeClr val="accent4">
              <a:lumMod val="20000"/>
              <a:lumOff val="80000"/>
            </a:schemeClr>
          </a:solidFill>
          <a:ln>
            <a:solidFill>
              <a:srgbClr val="FF0000"/>
            </a:solidFill>
          </a:ln>
        </p:spPr>
        <p:txBody>
          <a:bodyPr wrap="square" rtlCol="0">
            <a:spAutoFit/>
          </a:bodyPr>
          <a:lstStyle/>
          <a:p>
            <a:r>
              <a:rPr lang="en-US" sz="1800" b="1" dirty="0">
                <a:solidFill>
                  <a:srgbClr val="FF0000"/>
                </a:solidFill>
              </a:rPr>
              <a:t>Reverse probability problem:</a:t>
            </a:r>
          </a:p>
          <a:p>
            <a:endParaRPr lang="en-US" dirty="0"/>
          </a:p>
          <a:p>
            <a:r>
              <a:rPr lang="en-US" dirty="0"/>
              <a:t>We know the observed data.</a:t>
            </a:r>
          </a:p>
          <a:p>
            <a:endParaRPr lang="en-US" dirty="0"/>
          </a:p>
          <a:p>
            <a:r>
              <a:rPr lang="en-US" dirty="0"/>
              <a:t>We are trying to figure out the unknown parameters.</a:t>
            </a:r>
          </a:p>
        </p:txBody>
      </p:sp>
      <p:sp>
        <p:nvSpPr>
          <p:cNvPr id="11" name="TextBox 10">
            <a:extLst>
              <a:ext uri="{FF2B5EF4-FFF2-40B4-BE49-F238E27FC236}">
                <a16:creationId xmlns:a16="http://schemas.microsoft.com/office/drawing/2014/main" id="{D9CCC619-C946-BF4B-AE53-CAE6F9A0BD7D}"/>
              </a:ext>
            </a:extLst>
          </p:cNvPr>
          <p:cNvSpPr txBox="1"/>
          <p:nvPr/>
        </p:nvSpPr>
        <p:spPr>
          <a:xfrm>
            <a:off x="5968820" y="2118822"/>
            <a:ext cx="5593992" cy="1384995"/>
          </a:xfrm>
          <a:prstGeom prst="rect">
            <a:avLst/>
          </a:prstGeom>
          <a:solidFill>
            <a:schemeClr val="accent4">
              <a:lumMod val="20000"/>
              <a:lumOff val="80000"/>
            </a:schemeClr>
          </a:solidFill>
          <a:ln>
            <a:solidFill>
              <a:srgbClr val="FF0000"/>
            </a:solidFill>
          </a:ln>
        </p:spPr>
        <p:txBody>
          <a:bodyPr wrap="square" rtlCol="0">
            <a:spAutoFit/>
          </a:bodyPr>
          <a:lstStyle/>
          <a:p>
            <a:r>
              <a:rPr lang="en-US" b="1" dirty="0">
                <a:solidFill>
                  <a:srgbClr val="FF0000"/>
                </a:solidFill>
              </a:rPr>
              <a:t>Bayesian Data Analysis</a:t>
            </a:r>
            <a:r>
              <a:rPr lang="en-US" dirty="0"/>
              <a:t> – a method of figuring our "</a:t>
            </a:r>
            <a:r>
              <a:rPr lang="en-US" b="1" dirty="0">
                <a:solidFill>
                  <a:srgbClr val="0070C0"/>
                </a:solidFill>
              </a:rPr>
              <a:t>unknowns</a:t>
            </a:r>
            <a:r>
              <a:rPr lang="en-US" dirty="0"/>
              <a:t>".</a:t>
            </a:r>
          </a:p>
          <a:p>
            <a:endParaRPr lang="en-US" dirty="0"/>
          </a:p>
          <a:p>
            <a:r>
              <a:rPr lang="en-US" dirty="0"/>
              <a:t>It requires three things:</a:t>
            </a:r>
          </a:p>
          <a:p>
            <a:pPr marL="285750" indent="-285750">
              <a:buFont typeface="Arial" panose="020B0604020202020204" pitchFamily="34" charset="0"/>
              <a:buChar char="•"/>
            </a:pPr>
            <a:r>
              <a:rPr lang="en-US" b="1" dirty="0">
                <a:solidFill>
                  <a:srgbClr val="0070C0"/>
                </a:solidFill>
              </a:rPr>
              <a:t>Data</a:t>
            </a:r>
          </a:p>
          <a:p>
            <a:pPr marL="285750" indent="-285750">
              <a:buFont typeface="Arial" panose="020B0604020202020204" pitchFamily="34" charset="0"/>
              <a:buChar char="•"/>
            </a:pPr>
            <a:r>
              <a:rPr lang="en-US" b="1" dirty="0">
                <a:solidFill>
                  <a:srgbClr val="0070C0"/>
                </a:solidFill>
              </a:rPr>
              <a:t>Generative model</a:t>
            </a:r>
          </a:p>
          <a:p>
            <a:pPr marL="285750" indent="-285750">
              <a:buFont typeface="Arial" panose="020B0604020202020204" pitchFamily="34" charset="0"/>
              <a:buChar char="•"/>
            </a:pPr>
            <a:r>
              <a:rPr lang="en-US" b="1" dirty="0">
                <a:solidFill>
                  <a:srgbClr val="0070C0"/>
                </a:solidFill>
              </a:rPr>
              <a:t>Priors</a:t>
            </a:r>
            <a:r>
              <a:rPr lang="en-US" dirty="0"/>
              <a:t> – what information the model has before seeing the data.</a:t>
            </a:r>
          </a:p>
        </p:txBody>
      </p:sp>
      <p:sp>
        <p:nvSpPr>
          <p:cNvPr id="2" name="TextBox 1">
            <a:extLst>
              <a:ext uri="{FF2B5EF4-FFF2-40B4-BE49-F238E27FC236}">
                <a16:creationId xmlns:a16="http://schemas.microsoft.com/office/drawing/2014/main" id="{31003F2E-D654-9C4C-86C6-D3001FE7E0E8}"/>
              </a:ext>
            </a:extLst>
          </p:cNvPr>
          <p:cNvSpPr txBox="1"/>
          <p:nvPr/>
        </p:nvSpPr>
        <p:spPr>
          <a:xfrm>
            <a:off x="5968820" y="4065114"/>
            <a:ext cx="5593992" cy="1600438"/>
          </a:xfrm>
          <a:prstGeom prst="rect">
            <a:avLst/>
          </a:prstGeom>
          <a:solidFill>
            <a:schemeClr val="accent4">
              <a:lumMod val="20000"/>
              <a:lumOff val="80000"/>
            </a:schemeClr>
          </a:solidFill>
          <a:ln>
            <a:solidFill>
              <a:srgbClr val="FF0000"/>
            </a:solidFill>
          </a:ln>
        </p:spPr>
        <p:txBody>
          <a:bodyPr wrap="square" rtlCol="0">
            <a:spAutoFit/>
          </a:bodyPr>
          <a:lstStyle/>
          <a:p>
            <a:r>
              <a:rPr lang="en-US" dirty="0"/>
              <a:t>Note about Priors (Prior Distributions).</a:t>
            </a:r>
          </a:p>
          <a:p>
            <a:endParaRPr lang="en-US" dirty="0"/>
          </a:p>
          <a:p>
            <a:r>
              <a:rPr lang="en-US" dirty="0"/>
              <a:t>Bayesian approach (philosophy) is </a:t>
            </a:r>
            <a:r>
              <a:rPr lang="en-US" b="1" dirty="0">
                <a:solidFill>
                  <a:srgbClr val="00B050"/>
                </a:solidFill>
              </a:rPr>
              <a:t>to treat beliefs as probability</a:t>
            </a:r>
            <a:r>
              <a:rPr lang="en-US" dirty="0"/>
              <a:t>.</a:t>
            </a:r>
          </a:p>
          <a:p>
            <a:endParaRPr lang="en-US" dirty="0"/>
          </a:p>
          <a:p>
            <a:r>
              <a:rPr lang="en-US" dirty="0"/>
              <a:t>This is actually a very common human way of thinking.</a:t>
            </a:r>
          </a:p>
          <a:p>
            <a:r>
              <a:rPr lang="en-US" dirty="0"/>
              <a:t>We employ it constantly as we interact with the world.</a:t>
            </a:r>
          </a:p>
          <a:p>
            <a:r>
              <a:rPr lang="en-US" dirty="0"/>
              <a:t>We gather evidence - to form beliefs.</a:t>
            </a:r>
          </a:p>
        </p:txBody>
      </p:sp>
      <p:sp>
        <p:nvSpPr>
          <p:cNvPr id="12" name="TextBox 11">
            <a:extLst>
              <a:ext uri="{FF2B5EF4-FFF2-40B4-BE49-F238E27FC236}">
                <a16:creationId xmlns:a16="http://schemas.microsoft.com/office/drawing/2014/main" id="{16B7911F-47F0-C316-1902-C8920EA6A314}"/>
              </a:ext>
            </a:extLst>
          </p:cNvPr>
          <p:cNvSpPr txBox="1"/>
          <p:nvPr/>
        </p:nvSpPr>
        <p:spPr>
          <a:xfrm>
            <a:off x="5312229" y="667980"/>
            <a:ext cx="6647541" cy="800219"/>
          </a:xfrm>
          <a:custGeom>
            <a:avLst/>
            <a:gdLst>
              <a:gd name="connsiteX0" fmla="*/ 0 w 6647541"/>
              <a:gd name="connsiteY0" fmla="*/ 0 h 800219"/>
              <a:gd name="connsiteX1" fmla="*/ 487486 w 6647541"/>
              <a:gd name="connsiteY1" fmla="*/ 0 h 800219"/>
              <a:gd name="connsiteX2" fmla="*/ 842022 w 6647541"/>
              <a:gd name="connsiteY2" fmla="*/ 0 h 800219"/>
              <a:gd name="connsiteX3" fmla="*/ 1528934 w 6647541"/>
              <a:gd name="connsiteY3" fmla="*/ 0 h 800219"/>
              <a:gd name="connsiteX4" fmla="*/ 2016421 w 6647541"/>
              <a:gd name="connsiteY4" fmla="*/ 0 h 800219"/>
              <a:gd name="connsiteX5" fmla="*/ 2503907 w 6647541"/>
              <a:gd name="connsiteY5" fmla="*/ 0 h 800219"/>
              <a:gd name="connsiteX6" fmla="*/ 3190820 w 6647541"/>
              <a:gd name="connsiteY6" fmla="*/ 0 h 800219"/>
              <a:gd name="connsiteX7" fmla="*/ 3611831 w 6647541"/>
              <a:gd name="connsiteY7" fmla="*/ 0 h 800219"/>
              <a:gd name="connsiteX8" fmla="*/ 4298743 w 6647541"/>
              <a:gd name="connsiteY8" fmla="*/ 0 h 800219"/>
              <a:gd name="connsiteX9" fmla="*/ 4985656 w 6647541"/>
              <a:gd name="connsiteY9" fmla="*/ 0 h 800219"/>
              <a:gd name="connsiteX10" fmla="*/ 5539618 w 6647541"/>
              <a:gd name="connsiteY10" fmla="*/ 0 h 800219"/>
              <a:gd name="connsiteX11" fmla="*/ 6647541 w 6647541"/>
              <a:gd name="connsiteY11" fmla="*/ 0 h 800219"/>
              <a:gd name="connsiteX12" fmla="*/ 6647541 w 6647541"/>
              <a:gd name="connsiteY12" fmla="*/ 392107 h 800219"/>
              <a:gd name="connsiteX13" fmla="*/ 6647541 w 6647541"/>
              <a:gd name="connsiteY13" fmla="*/ 800219 h 800219"/>
              <a:gd name="connsiteX14" fmla="*/ 6093579 w 6647541"/>
              <a:gd name="connsiteY14" fmla="*/ 800219 h 800219"/>
              <a:gd name="connsiteX15" fmla="*/ 5672568 w 6647541"/>
              <a:gd name="connsiteY15" fmla="*/ 800219 h 800219"/>
              <a:gd name="connsiteX16" fmla="*/ 5118607 w 6647541"/>
              <a:gd name="connsiteY16" fmla="*/ 800219 h 800219"/>
              <a:gd name="connsiteX17" fmla="*/ 4431694 w 6647541"/>
              <a:gd name="connsiteY17" fmla="*/ 800219 h 800219"/>
              <a:gd name="connsiteX18" fmla="*/ 3877732 w 6647541"/>
              <a:gd name="connsiteY18" fmla="*/ 800219 h 800219"/>
              <a:gd name="connsiteX19" fmla="*/ 3523197 w 6647541"/>
              <a:gd name="connsiteY19" fmla="*/ 800219 h 800219"/>
              <a:gd name="connsiteX20" fmla="*/ 3102186 w 6647541"/>
              <a:gd name="connsiteY20" fmla="*/ 800219 h 800219"/>
              <a:gd name="connsiteX21" fmla="*/ 2415273 w 6647541"/>
              <a:gd name="connsiteY21" fmla="*/ 800219 h 800219"/>
              <a:gd name="connsiteX22" fmla="*/ 1861311 w 6647541"/>
              <a:gd name="connsiteY22" fmla="*/ 800219 h 800219"/>
              <a:gd name="connsiteX23" fmla="*/ 1440301 w 6647541"/>
              <a:gd name="connsiteY23" fmla="*/ 800219 h 800219"/>
              <a:gd name="connsiteX24" fmla="*/ 886339 w 6647541"/>
              <a:gd name="connsiteY24" fmla="*/ 800219 h 800219"/>
              <a:gd name="connsiteX25" fmla="*/ 531803 w 6647541"/>
              <a:gd name="connsiteY25" fmla="*/ 800219 h 800219"/>
              <a:gd name="connsiteX26" fmla="*/ 0 w 6647541"/>
              <a:gd name="connsiteY26" fmla="*/ 800219 h 800219"/>
              <a:gd name="connsiteX27" fmla="*/ 0 w 6647541"/>
              <a:gd name="connsiteY27" fmla="*/ 400110 h 800219"/>
              <a:gd name="connsiteX28" fmla="*/ 0 w 6647541"/>
              <a:gd name="connsiteY28" fmla="*/ 0 h 800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647541" h="800219" extrusionOk="0">
                <a:moveTo>
                  <a:pt x="0" y="0"/>
                </a:moveTo>
                <a:cubicBezTo>
                  <a:pt x="214691" y="-26841"/>
                  <a:pt x="368913" y="52095"/>
                  <a:pt x="487486" y="0"/>
                </a:cubicBezTo>
                <a:cubicBezTo>
                  <a:pt x="606059" y="-52095"/>
                  <a:pt x="676288" y="32727"/>
                  <a:pt x="842022" y="0"/>
                </a:cubicBezTo>
                <a:cubicBezTo>
                  <a:pt x="1007756" y="-32727"/>
                  <a:pt x="1384824" y="21505"/>
                  <a:pt x="1528934" y="0"/>
                </a:cubicBezTo>
                <a:cubicBezTo>
                  <a:pt x="1673044" y="-21505"/>
                  <a:pt x="1894145" y="43097"/>
                  <a:pt x="2016421" y="0"/>
                </a:cubicBezTo>
                <a:cubicBezTo>
                  <a:pt x="2138697" y="-43097"/>
                  <a:pt x="2396280" y="9104"/>
                  <a:pt x="2503907" y="0"/>
                </a:cubicBezTo>
                <a:cubicBezTo>
                  <a:pt x="2611534" y="-9104"/>
                  <a:pt x="2888108" y="69368"/>
                  <a:pt x="3190820" y="0"/>
                </a:cubicBezTo>
                <a:cubicBezTo>
                  <a:pt x="3493532" y="-69368"/>
                  <a:pt x="3482984" y="48869"/>
                  <a:pt x="3611831" y="0"/>
                </a:cubicBezTo>
                <a:cubicBezTo>
                  <a:pt x="3740678" y="-48869"/>
                  <a:pt x="3980808" y="20124"/>
                  <a:pt x="4298743" y="0"/>
                </a:cubicBezTo>
                <a:cubicBezTo>
                  <a:pt x="4616678" y="-20124"/>
                  <a:pt x="4811658" y="11768"/>
                  <a:pt x="4985656" y="0"/>
                </a:cubicBezTo>
                <a:cubicBezTo>
                  <a:pt x="5159654" y="-11768"/>
                  <a:pt x="5293200" y="48439"/>
                  <a:pt x="5539618" y="0"/>
                </a:cubicBezTo>
                <a:cubicBezTo>
                  <a:pt x="5786036" y="-48439"/>
                  <a:pt x="6177349" y="129887"/>
                  <a:pt x="6647541" y="0"/>
                </a:cubicBezTo>
                <a:cubicBezTo>
                  <a:pt x="6659610" y="169334"/>
                  <a:pt x="6629890" y="240563"/>
                  <a:pt x="6647541" y="392107"/>
                </a:cubicBezTo>
                <a:cubicBezTo>
                  <a:pt x="6665192" y="543651"/>
                  <a:pt x="6630623" y="716901"/>
                  <a:pt x="6647541" y="800219"/>
                </a:cubicBezTo>
                <a:cubicBezTo>
                  <a:pt x="6424942" y="864513"/>
                  <a:pt x="6349443" y="748410"/>
                  <a:pt x="6093579" y="800219"/>
                </a:cubicBezTo>
                <a:cubicBezTo>
                  <a:pt x="5837715" y="852028"/>
                  <a:pt x="5851836" y="751853"/>
                  <a:pt x="5672568" y="800219"/>
                </a:cubicBezTo>
                <a:cubicBezTo>
                  <a:pt x="5493300" y="848585"/>
                  <a:pt x="5253492" y="733841"/>
                  <a:pt x="5118607" y="800219"/>
                </a:cubicBezTo>
                <a:cubicBezTo>
                  <a:pt x="4983722" y="866597"/>
                  <a:pt x="4726224" y="791799"/>
                  <a:pt x="4431694" y="800219"/>
                </a:cubicBezTo>
                <a:cubicBezTo>
                  <a:pt x="4137164" y="808639"/>
                  <a:pt x="4019745" y="744325"/>
                  <a:pt x="3877732" y="800219"/>
                </a:cubicBezTo>
                <a:cubicBezTo>
                  <a:pt x="3735719" y="856113"/>
                  <a:pt x="3686488" y="777399"/>
                  <a:pt x="3523197" y="800219"/>
                </a:cubicBezTo>
                <a:cubicBezTo>
                  <a:pt x="3359907" y="823039"/>
                  <a:pt x="3264636" y="800077"/>
                  <a:pt x="3102186" y="800219"/>
                </a:cubicBezTo>
                <a:cubicBezTo>
                  <a:pt x="2939736" y="800361"/>
                  <a:pt x="2692309" y="721417"/>
                  <a:pt x="2415273" y="800219"/>
                </a:cubicBezTo>
                <a:cubicBezTo>
                  <a:pt x="2138237" y="879021"/>
                  <a:pt x="2050083" y="762796"/>
                  <a:pt x="1861311" y="800219"/>
                </a:cubicBezTo>
                <a:cubicBezTo>
                  <a:pt x="1672539" y="837642"/>
                  <a:pt x="1540429" y="768936"/>
                  <a:pt x="1440301" y="800219"/>
                </a:cubicBezTo>
                <a:cubicBezTo>
                  <a:pt x="1340173" y="831502"/>
                  <a:pt x="1122883" y="773812"/>
                  <a:pt x="886339" y="800219"/>
                </a:cubicBezTo>
                <a:cubicBezTo>
                  <a:pt x="649795" y="826626"/>
                  <a:pt x="632072" y="797454"/>
                  <a:pt x="531803" y="800219"/>
                </a:cubicBezTo>
                <a:cubicBezTo>
                  <a:pt x="431534" y="802984"/>
                  <a:pt x="161412" y="777148"/>
                  <a:pt x="0" y="800219"/>
                </a:cubicBezTo>
                <a:cubicBezTo>
                  <a:pt x="-17406" y="671612"/>
                  <a:pt x="11956" y="521013"/>
                  <a:pt x="0" y="400110"/>
                </a:cubicBezTo>
                <a:cubicBezTo>
                  <a:pt x="-11956" y="279207"/>
                  <a:pt x="14105" y="80513"/>
                  <a:pt x="0" y="0"/>
                </a:cubicBezTo>
                <a:close/>
              </a:path>
            </a:pathLst>
          </a:custGeom>
          <a:noFill/>
          <a:ln w="63500">
            <a:solidFill>
              <a:srgbClr val="FF0000"/>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wrap="square" rtlCol="0">
            <a:spAutoFit/>
          </a:bodyPr>
          <a:lstStyle/>
          <a:p>
            <a:pPr algn="ctr"/>
            <a:endParaRPr lang="en-US"/>
          </a:p>
          <a:p>
            <a:pPr algn="ctr"/>
            <a:r>
              <a:rPr lang="en-US" sz="1800" b="1">
                <a:solidFill>
                  <a:srgbClr val="00B0F0"/>
                </a:solidFill>
              </a:rPr>
              <a:t>Bayesian approach = a method of figuring out unknown</a:t>
            </a:r>
          </a:p>
          <a:p>
            <a:pPr algn="ctr"/>
            <a:endParaRPr lang="en-US"/>
          </a:p>
        </p:txBody>
      </p:sp>
    </p:spTree>
    <p:extLst>
      <p:ext uri="{BB962C8B-B14F-4D97-AF65-F5344CB8AC3E}">
        <p14:creationId xmlns:p14="http://schemas.microsoft.com/office/powerpoint/2010/main" val="39312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3E503-F444-8740-9959-BAADA127EBBD}"/>
              </a:ext>
            </a:extLst>
          </p:cNvPr>
          <p:cNvSpPr txBox="1"/>
          <p:nvPr/>
        </p:nvSpPr>
        <p:spPr>
          <a:xfrm>
            <a:off x="-65351" y="0"/>
            <a:ext cx="4585855" cy="523220"/>
          </a:xfrm>
          <a:prstGeom prst="rect">
            <a:avLst/>
          </a:prstGeom>
          <a:noFill/>
        </p:spPr>
        <p:txBody>
          <a:bodyPr wrap="square" rtlCol="0">
            <a:spAutoFit/>
          </a:bodyPr>
          <a:lstStyle/>
          <a:p>
            <a:r>
              <a:rPr lang="en-US" sz="2800" b="1" dirty="0"/>
              <a:t>Confidence vs Credibility</a:t>
            </a:r>
          </a:p>
        </p:txBody>
      </p:sp>
      <p:sp>
        <p:nvSpPr>
          <p:cNvPr id="3" name="TextBox 2">
            <a:extLst>
              <a:ext uri="{FF2B5EF4-FFF2-40B4-BE49-F238E27FC236}">
                <a16:creationId xmlns:a16="http://schemas.microsoft.com/office/drawing/2014/main" id="{34C986C8-6494-5542-A5B4-2B5DE3F7F949}"/>
              </a:ext>
            </a:extLst>
          </p:cNvPr>
          <p:cNvSpPr txBox="1"/>
          <p:nvPr/>
        </p:nvSpPr>
        <p:spPr>
          <a:xfrm>
            <a:off x="193963" y="904886"/>
            <a:ext cx="3824583" cy="1477328"/>
          </a:xfrm>
          <a:prstGeom prst="rect">
            <a:avLst/>
          </a:prstGeom>
          <a:solidFill>
            <a:schemeClr val="accent4">
              <a:lumMod val="20000"/>
              <a:lumOff val="80000"/>
            </a:schemeClr>
          </a:solidFill>
          <a:ln>
            <a:solidFill>
              <a:srgbClr val="FF0000"/>
            </a:solidFill>
          </a:ln>
        </p:spPr>
        <p:txBody>
          <a:bodyPr wrap="square" rtlCol="0">
            <a:spAutoFit/>
          </a:bodyPr>
          <a:lstStyle/>
          <a:p>
            <a:r>
              <a:rPr lang="en-US" sz="2000" b="1" dirty="0" err="1">
                <a:solidFill>
                  <a:srgbClr val="FF0000"/>
                </a:solidFill>
                <a:latin typeface="Calibri" panose="020F0502020204030204" pitchFamily="34" charset="0"/>
                <a:cs typeface="Calibri" panose="020F0502020204030204" pitchFamily="34" charset="0"/>
              </a:rPr>
              <a:t>Bayesianism</a:t>
            </a:r>
            <a:r>
              <a:rPr lang="en-US" dirty="0">
                <a:latin typeface="Calibri" panose="020F0502020204030204" pitchFamily="34" charset="0"/>
                <a:cs typeface="Calibri" panose="020F0502020204030204" pitchFamily="34" charset="0"/>
              </a:rPr>
              <a:t>: </a:t>
            </a:r>
            <a:r>
              <a:rPr lang="en-US" b="1" dirty="0">
                <a:solidFill>
                  <a:srgbClr val="00B050"/>
                </a:solidFill>
                <a:latin typeface="Calibri" panose="020F0502020204030204" pitchFamily="34" charset="0"/>
                <a:cs typeface="Calibri" panose="020F0502020204030204" pitchFamily="34" charset="0"/>
              </a:rPr>
              <a:t>Parameter Estimation</a:t>
            </a:r>
          </a:p>
          <a:p>
            <a:r>
              <a:rPr lang="en-US" dirty="0">
                <a:latin typeface="Calibri" panose="020F0502020204030204" pitchFamily="34" charset="0"/>
                <a:cs typeface="Calibri" panose="020F0502020204030204" pitchFamily="34" charset="0"/>
              </a:rPr>
              <a:t>probabilistic statement about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model parameters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given a fixed credible region</a:t>
            </a:r>
          </a:p>
        </p:txBody>
      </p:sp>
      <p:sp>
        <p:nvSpPr>
          <p:cNvPr id="4" name="TextBox 3">
            <a:extLst>
              <a:ext uri="{FF2B5EF4-FFF2-40B4-BE49-F238E27FC236}">
                <a16:creationId xmlns:a16="http://schemas.microsoft.com/office/drawing/2014/main" id="{EED3848A-8A25-2249-A3FC-A28BF38BEC4C}"/>
              </a:ext>
            </a:extLst>
          </p:cNvPr>
          <p:cNvSpPr txBox="1"/>
          <p:nvPr/>
        </p:nvSpPr>
        <p:spPr>
          <a:xfrm>
            <a:off x="193962" y="3777454"/>
            <a:ext cx="3824583" cy="1692771"/>
          </a:xfrm>
          <a:prstGeom prst="rect">
            <a:avLst/>
          </a:prstGeom>
          <a:solidFill>
            <a:schemeClr val="accent4">
              <a:lumMod val="20000"/>
              <a:lumOff val="80000"/>
            </a:schemeClr>
          </a:solidFill>
          <a:ln>
            <a:solidFill>
              <a:srgbClr val="FF0000"/>
            </a:solidFill>
          </a:ln>
        </p:spPr>
        <p:txBody>
          <a:bodyPr wrap="square" rtlCol="0">
            <a:spAutoFit/>
          </a:bodyPr>
          <a:lstStyle/>
          <a:p>
            <a:r>
              <a:rPr lang="en-US" sz="2000" b="1" dirty="0">
                <a:solidFill>
                  <a:srgbClr val="FF0000"/>
                </a:solidFill>
                <a:latin typeface="Calibri" panose="020F0502020204030204" pitchFamily="34" charset="0"/>
                <a:cs typeface="Calibri" panose="020F0502020204030204" pitchFamily="34" charset="0"/>
              </a:rPr>
              <a:t>Frequentism:</a:t>
            </a:r>
            <a:r>
              <a:rPr lang="en-US" dirty="0">
                <a:latin typeface="Calibri" panose="020F0502020204030204" pitchFamily="34" charset="0"/>
                <a:cs typeface="Calibri" panose="020F0502020204030204" pitchFamily="34" charset="0"/>
              </a:rPr>
              <a:t> </a:t>
            </a:r>
            <a:r>
              <a:rPr lang="en-US" b="1" dirty="0">
                <a:solidFill>
                  <a:srgbClr val="00B050"/>
                </a:solidFill>
                <a:latin typeface="Calibri" panose="020F0502020204030204" pitchFamily="34" charset="0"/>
                <a:cs typeface="Calibri" panose="020F0502020204030204" pitchFamily="34" charset="0"/>
              </a:rPr>
              <a:t>Hypothesis Testing</a:t>
            </a:r>
          </a:p>
          <a:p>
            <a:r>
              <a:rPr lang="en-US" dirty="0">
                <a:latin typeface="Calibri" panose="020F0502020204030204" pitchFamily="34" charset="0"/>
                <a:cs typeface="Calibri" panose="020F0502020204030204" pitchFamily="34" charset="0"/>
              </a:rPr>
              <a:t>probabilistic statement about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recipe for generating </a:t>
            </a:r>
          </a:p>
          <a:p>
            <a:r>
              <a:rPr lang="en-US" dirty="0">
                <a:latin typeface="Calibri" panose="020F0502020204030204" pitchFamily="34" charset="0"/>
                <a:cs typeface="Calibri" panose="020F0502020204030204" pitchFamily="34" charset="0"/>
              </a:rPr>
              <a:t>confidence intervals</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given a fixed model parameter</a:t>
            </a:r>
          </a:p>
        </p:txBody>
      </p:sp>
      <p:sp>
        <p:nvSpPr>
          <p:cNvPr id="5" name="Oval 4">
            <a:extLst>
              <a:ext uri="{FF2B5EF4-FFF2-40B4-BE49-F238E27FC236}">
                <a16:creationId xmlns:a16="http://schemas.microsoft.com/office/drawing/2014/main" id="{97595D3F-C164-0840-A6D6-EBC1EDB6388E}"/>
              </a:ext>
            </a:extLst>
          </p:cNvPr>
          <p:cNvSpPr/>
          <p:nvPr/>
        </p:nvSpPr>
        <p:spPr>
          <a:xfrm>
            <a:off x="4311296" y="902468"/>
            <a:ext cx="3017520" cy="1232379"/>
          </a:xfrm>
          <a:prstGeom prst="ellipse">
            <a:avLst/>
          </a:prstGeom>
          <a:solidFill>
            <a:schemeClr val="accent5">
              <a:lumMod val="20000"/>
              <a:lumOff val="80000"/>
              <a:alpha val="70672"/>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389F32D-E4AF-F74B-B423-B6CF1ADA4514}"/>
              </a:ext>
            </a:extLst>
          </p:cNvPr>
          <p:cNvSpPr/>
          <p:nvPr/>
        </p:nvSpPr>
        <p:spPr>
          <a:xfrm>
            <a:off x="4268121" y="3608771"/>
            <a:ext cx="2273857" cy="1232379"/>
          </a:xfrm>
          <a:prstGeom prst="ellipse">
            <a:avLst/>
          </a:prstGeom>
          <a:solidFill>
            <a:schemeClr val="accent5">
              <a:lumMod val="20000"/>
              <a:lumOff val="80000"/>
              <a:alpha val="35911"/>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971E320-B45D-DC49-9CD1-B08E949D34C1}"/>
              </a:ext>
            </a:extLst>
          </p:cNvPr>
          <p:cNvSpPr/>
          <p:nvPr/>
        </p:nvSpPr>
        <p:spPr>
          <a:xfrm rot="965329">
            <a:off x="5276487" y="4365250"/>
            <a:ext cx="2057528" cy="1232379"/>
          </a:xfrm>
          <a:prstGeom prst="ellipse">
            <a:avLst/>
          </a:prstGeom>
          <a:solidFill>
            <a:schemeClr val="accent5">
              <a:lumMod val="20000"/>
              <a:lumOff val="80000"/>
              <a:alpha val="35911"/>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D137703-CE6E-FB49-ACEE-A14BFBBC126E}"/>
              </a:ext>
            </a:extLst>
          </p:cNvPr>
          <p:cNvSpPr/>
          <p:nvPr/>
        </p:nvSpPr>
        <p:spPr>
          <a:xfrm rot="20412797">
            <a:off x="5657103" y="3660341"/>
            <a:ext cx="1999873" cy="1232379"/>
          </a:xfrm>
          <a:prstGeom prst="ellipse">
            <a:avLst/>
          </a:prstGeom>
          <a:solidFill>
            <a:schemeClr val="accent5">
              <a:lumMod val="20000"/>
              <a:lumOff val="80000"/>
              <a:alpha val="35911"/>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B82C0F5-E1B3-2F41-9437-1892493D73C6}"/>
              </a:ext>
            </a:extLst>
          </p:cNvPr>
          <p:cNvSpPr/>
          <p:nvPr/>
        </p:nvSpPr>
        <p:spPr>
          <a:xfrm>
            <a:off x="4777192" y="1224189"/>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A9DEC98-9184-0042-8FCD-BE315EE1B302}"/>
              </a:ext>
            </a:extLst>
          </p:cNvPr>
          <p:cNvSpPr/>
          <p:nvPr/>
        </p:nvSpPr>
        <p:spPr>
          <a:xfrm>
            <a:off x="4664182" y="1588259"/>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C0CCFB6-ABDF-0F48-B91D-96BD9D06FF92}"/>
              </a:ext>
            </a:extLst>
          </p:cNvPr>
          <p:cNvSpPr/>
          <p:nvPr/>
        </p:nvSpPr>
        <p:spPr>
          <a:xfrm>
            <a:off x="5918303" y="1390565"/>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9D6AF0D-4587-7A42-8D51-E0DC365C8D14}"/>
              </a:ext>
            </a:extLst>
          </p:cNvPr>
          <p:cNvSpPr/>
          <p:nvPr/>
        </p:nvSpPr>
        <p:spPr>
          <a:xfrm>
            <a:off x="5234392" y="1681389"/>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07320EE-28A9-284A-B12A-770FA0ABE4AD}"/>
              </a:ext>
            </a:extLst>
          </p:cNvPr>
          <p:cNvSpPr/>
          <p:nvPr/>
        </p:nvSpPr>
        <p:spPr>
          <a:xfrm>
            <a:off x="5264167" y="1105980"/>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8579B37-E01E-664F-8F4C-083685EB2437}"/>
              </a:ext>
            </a:extLst>
          </p:cNvPr>
          <p:cNvSpPr/>
          <p:nvPr/>
        </p:nvSpPr>
        <p:spPr>
          <a:xfrm>
            <a:off x="5491408" y="1412468"/>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9B0E2BC-5D03-3341-9854-DFF10299782B}"/>
              </a:ext>
            </a:extLst>
          </p:cNvPr>
          <p:cNvSpPr/>
          <p:nvPr/>
        </p:nvSpPr>
        <p:spPr>
          <a:xfrm>
            <a:off x="5728519" y="974410"/>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61876C-0846-EA45-A05C-86C2E7B861C9}"/>
              </a:ext>
            </a:extLst>
          </p:cNvPr>
          <p:cNvSpPr/>
          <p:nvPr/>
        </p:nvSpPr>
        <p:spPr>
          <a:xfrm>
            <a:off x="6281604" y="1758333"/>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FBB75ED-CC7C-144E-964C-7C14A754F150}"/>
              </a:ext>
            </a:extLst>
          </p:cNvPr>
          <p:cNvSpPr/>
          <p:nvPr/>
        </p:nvSpPr>
        <p:spPr>
          <a:xfrm>
            <a:off x="6535044" y="1293791"/>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F93DF-8AB8-BA4E-BD98-C1C92669B7B7}"/>
              </a:ext>
            </a:extLst>
          </p:cNvPr>
          <p:cNvSpPr/>
          <p:nvPr/>
        </p:nvSpPr>
        <p:spPr>
          <a:xfrm>
            <a:off x="6318744" y="973282"/>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680A35-4E34-1D4E-A54E-FEEE28D00C07}"/>
              </a:ext>
            </a:extLst>
          </p:cNvPr>
          <p:cNvSpPr/>
          <p:nvPr/>
        </p:nvSpPr>
        <p:spPr>
          <a:xfrm>
            <a:off x="6864464" y="1250398"/>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298DDC5-F068-6140-8F06-B936894D64BE}"/>
              </a:ext>
            </a:extLst>
          </p:cNvPr>
          <p:cNvSpPr/>
          <p:nvPr/>
        </p:nvSpPr>
        <p:spPr>
          <a:xfrm>
            <a:off x="5125137" y="1293062"/>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3355E27-83EF-0B41-97EE-326671135067}"/>
              </a:ext>
            </a:extLst>
          </p:cNvPr>
          <p:cNvSpPr/>
          <p:nvPr/>
        </p:nvSpPr>
        <p:spPr>
          <a:xfrm>
            <a:off x="5713138" y="1659486"/>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BD73340-6D1D-AE44-B09C-815640DC9FC8}"/>
              </a:ext>
            </a:extLst>
          </p:cNvPr>
          <p:cNvSpPr/>
          <p:nvPr/>
        </p:nvSpPr>
        <p:spPr>
          <a:xfrm>
            <a:off x="6609850" y="1483231"/>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C9430E1-6A51-E74C-AD08-B6208CCDFDE5}"/>
              </a:ext>
            </a:extLst>
          </p:cNvPr>
          <p:cNvSpPr/>
          <p:nvPr/>
        </p:nvSpPr>
        <p:spPr>
          <a:xfrm>
            <a:off x="5060420" y="1677319"/>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6D1FB04-5468-8F4E-9755-25EC0332A18A}"/>
              </a:ext>
            </a:extLst>
          </p:cNvPr>
          <p:cNvSpPr/>
          <p:nvPr/>
        </p:nvSpPr>
        <p:spPr>
          <a:xfrm>
            <a:off x="6036092" y="1179505"/>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46A4F47-2635-FE4D-BA59-CE43369FFE09}"/>
              </a:ext>
            </a:extLst>
          </p:cNvPr>
          <p:cNvSpPr/>
          <p:nvPr/>
        </p:nvSpPr>
        <p:spPr>
          <a:xfrm>
            <a:off x="5582337" y="1750262"/>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7633667-E8B9-1243-9559-B3506FE8D536}"/>
              </a:ext>
            </a:extLst>
          </p:cNvPr>
          <p:cNvSpPr/>
          <p:nvPr/>
        </p:nvSpPr>
        <p:spPr>
          <a:xfrm>
            <a:off x="5780061" y="4401368"/>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AC20ABF-F0A3-9045-B238-D3C46F483BE4}"/>
              </a:ext>
            </a:extLst>
          </p:cNvPr>
          <p:cNvSpPr/>
          <p:nvPr/>
        </p:nvSpPr>
        <p:spPr>
          <a:xfrm rot="17922373">
            <a:off x="4550099" y="4599030"/>
            <a:ext cx="2119979" cy="1232379"/>
          </a:xfrm>
          <a:prstGeom prst="ellipse">
            <a:avLst/>
          </a:prstGeom>
          <a:solidFill>
            <a:schemeClr val="accent5">
              <a:lumMod val="20000"/>
              <a:lumOff val="80000"/>
              <a:alpha val="35911"/>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40E9EA-43C4-C54E-98F3-E733DFA077D9}"/>
              </a:ext>
            </a:extLst>
          </p:cNvPr>
          <p:cNvSpPr/>
          <p:nvPr/>
        </p:nvSpPr>
        <p:spPr>
          <a:xfrm>
            <a:off x="3394640" y="1564144"/>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895DA2D-D3D0-6547-A366-55CC61A6F780}"/>
              </a:ext>
            </a:extLst>
          </p:cNvPr>
          <p:cNvSpPr/>
          <p:nvPr/>
        </p:nvSpPr>
        <p:spPr>
          <a:xfrm>
            <a:off x="3173253" y="2008722"/>
            <a:ext cx="737242" cy="231018"/>
          </a:xfrm>
          <a:prstGeom prst="ellipse">
            <a:avLst/>
          </a:prstGeom>
          <a:solidFill>
            <a:schemeClr val="accent5">
              <a:lumMod val="20000"/>
              <a:lumOff val="80000"/>
              <a:alpha val="70672"/>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4E7C7C7-5362-AB42-9D0B-48F844AE0C7F}"/>
              </a:ext>
            </a:extLst>
          </p:cNvPr>
          <p:cNvSpPr/>
          <p:nvPr/>
        </p:nvSpPr>
        <p:spPr>
          <a:xfrm>
            <a:off x="3173253" y="4496075"/>
            <a:ext cx="737242" cy="231018"/>
          </a:xfrm>
          <a:prstGeom prst="ellipse">
            <a:avLst/>
          </a:prstGeom>
          <a:solidFill>
            <a:schemeClr val="accent5">
              <a:lumMod val="20000"/>
              <a:lumOff val="80000"/>
              <a:alpha val="70672"/>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E3F0682-C169-2B45-B192-6427C490D3B6}"/>
              </a:ext>
            </a:extLst>
          </p:cNvPr>
          <p:cNvSpPr/>
          <p:nvPr/>
        </p:nvSpPr>
        <p:spPr>
          <a:xfrm>
            <a:off x="3394640" y="4906698"/>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7C850E5-2DF4-124E-AB45-622FF4D87943}"/>
              </a:ext>
            </a:extLst>
          </p:cNvPr>
          <p:cNvSpPr txBox="1"/>
          <p:nvPr/>
        </p:nvSpPr>
        <p:spPr>
          <a:xfrm>
            <a:off x="7907548" y="71876"/>
            <a:ext cx="4008127" cy="523220"/>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from Jake </a:t>
            </a:r>
            <a:r>
              <a:rPr lang="en-US" dirty="0" err="1">
                <a:latin typeface="Calibri" panose="020F0502020204030204" pitchFamily="34" charset="0"/>
                <a:cs typeface="Calibri" panose="020F0502020204030204" pitchFamily="34" charset="0"/>
              </a:rPr>
              <a:t>VanderPlas</a:t>
            </a:r>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hlinkClick r:id="rId2"/>
              </a:rPr>
              <a:t>https://www.youtube.com/watch?v=KhAUfqhLakw</a:t>
            </a:r>
            <a:r>
              <a:rPr lang="en-US" dirty="0">
                <a:latin typeface="Calibri" panose="020F0502020204030204" pitchFamily="34" charset="0"/>
                <a:cs typeface="Calibri" panose="020F0502020204030204" pitchFamily="34" charset="0"/>
              </a:rPr>
              <a:t> </a:t>
            </a:r>
          </a:p>
        </p:txBody>
      </p:sp>
      <p:sp>
        <p:nvSpPr>
          <p:cNvPr id="37" name="TextBox 36">
            <a:extLst>
              <a:ext uri="{FF2B5EF4-FFF2-40B4-BE49-F238E27FC236}">
                <a16:creationId xmlns:a16="http://schemas.microsoft.com/office/drawing/2014/main" id="{DCA3305E-3FC6-4041-ABE0-3DEA2DC4C76B}"/>
              </a:ext>
            </a:extLst>
          </p:cNvPr>
          <p:cNvSpPr txBox="1"/>
          <p:nvPr/>
        </p:nvSpPr>
        <p:spPr>
          <a:xfrm>
            <a:off x="8682559" y="3715898"/>
            <a:ext cx="3315478" cy="2031325"/>
          </a:xfrm>
          <a:prstGeom prst="rect">
            <a:avLst/>
          </a:prstGeom>
          <a:solidFill>
            <a:schemeClr val="accent4">
              <a:lumMod val="20000"/>
              <a:lumOff val="80000"/>
            </a:schemeClr>
          </a:solidFill>
          <a:ln>
            <a:solidFill>
              <a:srgbClr val="FF0000"/>
            </a:solidFill>
          </a:ln>
        </p:spPr>
        <p:txBody>
          <a:bodyPr wrap="square" rtlCol="0">
            <a:spAutoFit/>
          </a:bodyPr>
          <a:lstStyle/>
          <a:p>
            <a:r>
              <a:rPr lang="en-US" dirty="0">
                <a:latin typeface="Calibri" panose="020F0502020204030204" pitchFamily="34" charset="0"/>
                <a:cs typeface="Calibri" panose="020F0502020204030204" pitchFamily="34" charset="0"/>
              </a:rPr>
              <a:t>In general, a frequentist's</a:t>
            </a:r>
          </a:p>
          <a:p>
            <a:r>
              <a:rPr lang="en-US" dirty="0">
                <a:latin typeface="Calibri" panose="020F0502020204030204" pitchFamily="34" charset="0"/>
                <a:cs typeface="Calibri" panose="020F0502020204030204" pitchFamily="34" charset="0"/>
              </a:rPr>
              <a:t> </a:t>
            </a:r>
            <a:r>
              <a:rPr lang="en-US" b="1" dirty="0">
                <a:solidFill>
                  <a:srgbClr val="FF0000"/>
                </a:solidFill>
                <a:latin typeface="Calibri" panose="020F0502020204030204" pitchFamily="34" charset="0"/>
                <a:cs typeface="Calibri" panose="020F0502020204030204" pitchFamily="34" charset="0"/>
              </a:rPr>
              <a:t>95% Confidence Interval</a:t>
            </a:r>
          </a:p>
          <a:p>
            <a:r>
              <a:rPr lang="en-US" b="1" dirty="0">
                <a:solidFill>
                  <a:srgbClr val="00B050"/>
                </a:solidFill>
                <a:latin typeface="Calibri" panose="020F0502020204030204" pitchFamily="34" charset="0"/>
                <a:cs typeface="Calibri" panose="020F0502020204030204" pitchFamily="34" charset="0"/>
              </a:rPr>
              <a:t>is not 95% likely</a:t>
            </a:r>
            <a:r>
              <a:rPr lang="en-US" dirty="0">
                <a:latin typeface="Calibri" panose="020F0502020204030204" pitchFamily="34" charset="0"/>
                <a:cs typeface="Calibri" panose="020F0502020204030204" pitchFamily="34" charset="0"/>
              </a:rPr>
              <a:t> to contain the true value!</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A frequentist only states that:</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   if we repeat experiment multiple times</a:t>
            </a:r>
          </a:p>
          <a:p>
            <a:r>
              <a:rPr lang="en-US" dirty="0">
                <a:latin typeface="Calibri" panose="020F0502020204030204" pitchFamily="34" charset="0"/>
                <a:cs typeface="Calibri" panose="020F0502020204030204" pitchFamily="34" charset="0"/>
              </a:rPr>
              <a:t>   then 95% of such confidence intervals</a:t>
            </a:r>
          </a:p>
          <a:p>
            <a:r>
              <a:rPr lang="en-US" dirty="0">
                <a:latin typeface="Calibri" panose="020F0502020204030204" pitchFamily="34" charset="0"/>
                <a:cs typeface="Calibri" panose="020F0502020204030204" pitchFamily="34" charset="0"/>
              </a:rPr>
              <a:t>   will contain the true value.</a:t>
            </a:r>
          </a:p>
        </p:txBody>
      </p:sp>
      <p:sp>
        <p:nvSpPr>
          <p:cNvPr id="38" name="Oval 37">
            <a:extLst>
              <a:ext uri="{FF2B5EF4-FFF2-40B4-BE49-F238E27FC236}">
                <a16:creationId xmlns:a16="http://schemas.microsoft.com/office/drawing/2014/main" id="{CF6D186E-EF05-3242-87BC-E8DAD450D089}"/>
              </a:ext>
            </a:extLst>
          </p:cNvPr>
          <p:cNvSpPr/>
          <p:nvPr/>
        </p:nvSpPr>
        <p:spPr>
          <a:xfrm>
            <a:off x="6159858" y="4192514"/>
            <a:ext cx="1538352" cy="821425"/>
          </a:xfrm>
          <a:prstGeom prst="ellipse">
            <a:avLst/>
          </a:prstGeom>
          <a:solidFill>
            <a:schemeClr val="accent5">
              <a:lumMod val="60000"/>
              <a:lumOff val="40000"/>
              <a:alpha val="77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Our Particular Interval</a:t>
            </a:r>
          </a:p>
        </p:txBody>
      </p:sp>
      <p:pic>
        <p:nvPicPr>
          <p:cNvPr id="2050" name="Picture 2" descr="jakevdp (Jake Vanderplas) · GitHub">
            <a:extLst>
              <a:ext uri="{FF2B5EF4-FFF2-40B4-BE49-F238E27FC236}">
                <a16:creationId xmlns:a16="http://schemas.microsoft.com/office/drawing/2014/main" id="{5D6298A0-DEB9-1946-AA2C-515B38CD732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37849" y="855953"/>
            <a:ext cx="1377826" cy="137782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6EA754E-B414-0E46-A7C6-0D49F68F18AE}"/>
              </a:ext>
            </a:extLst>
          </p:cNvPr>
          <p:cNvSpPr txBox="1"/>
          <p:nvPr/>
        </p:nvSpPr>
        <p:spPr>
          <a:xfrm>
            <a:off x="10387167" y="2200247"/>
            <a:ext cx="1610870" cy="30906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Jake </a:t>
            </a:r>
            <a:r>
              <a:rPr lang="en-US" dirty="0" err="1">
                <a:latin typeface="Calibri" panose="020F0502020204030204" pitchFamily="34" charset="0"/>
                <a:cs typeface="Calibri" panose="020F0502020204030204" pitchFamily="34" charset="0"/>
              </a:rPr>
              <a:t>VanderPlas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321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3;p13">
            <a:extLst>
              <a:ext uri="{FF2B5EF4-FFF2-40B4-BE49-F238E27FC236}">
                <a16:creationId xmlns:a16="http://schemas.microsoft.com/office/drawing/2014/main" id="{F5066C6A-F841-BB4E-888A-251B4AF760F4}"/>
              </a:ext>
            </a:extLst>
          </p:cNvPr>
          <p:cNvSpPr txBox="1"/>
          <p:nvPr/>
        </p:nvSpPr>
        <p:spPr>
          <a:xfrm>
            <a:off x="2748641" y="1644652"/>
            <a:ext cx="6694715" cy="1637391"/>
          </a:xfrm>
          <a:prstGeom prst="rect">
            <a:avLst/>
          </a:prstGeom>
          <a:solidFill>
            <a:schemeClr val="accent4">
              <a:lumMod val="20000"/>
              <a:lumOff val="80000"/>
            </a:schemeClr>
          </a:solidFill>
          <a:ln w="63500">
            <a:solidFill>
              <a:srgbClr val="FF0000"/>
            </a:solid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accent1"/>
                </a:solidFill>
                <a:latin typeface="Calibri" panose="020F0502020204030204" pitchFamily="34" charset="0"/>
                <a:cs typeface="Calibri" panose="020F0502020204030204" pitchFamily="34" charset="0"/>
                <a:sym typeface="Calibri"/>
              </a:rPr>
              <a:t>Frequentist interpretation of Bayes’ theorem.</a:t>
            </a:r>
            <a:endParaRPr sz="2400" b="1" dirty="0">
              <a:solidFill>
                <a:schemeClr val="accent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rgbClr val="00B050"/>
                </a:solidFill>
                <a:latin typeface="Calibri" panose="020F0502020204030204" pitchFamily="34" charset="0"/>
                <a:cs typeface="Calibri" panose="020F0502020204030204" pitchFamily="34" charset="0"/>
                <a:sym typeface="Calibri"/>
              </a:rPr>
              <a:t>Probability measures a proportion of outcomes.</a:t>
            </a:r>
            <a:endParaRPr sz="1800" b="1" dirty="0">
              <a:solidFill>
                <a:srgbClr val="00B050"/>
              </a:solidFill>
              <a:latin typeface="Calibri" panose="020F0502020204030204" pitchFamily="34" charset="0"/>
              <a:cs typeface="Calibri" panose="020F0502020204030204" pitchFamily="34" charset="0"/>
              <a:sym typeface="Calibri"/>
            </a:endParaRPr>
          </a:p>
          <a:p>
            <a:pPr marL="0" marR="0" lvl="0" indent="0" algn="l" rtl="0">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sym typeface="Calibri"/>
              </a:rPr>
              <a:t>P(A) - proportions of outcomes A</a:t>
            </a:r>
          </a:p>
          <a:p>
            <a:r>
              <a:rPr lang="en-US" sz="1800" dirty="0">
                <a:solidFill>
                  <a:schemeClr val="dk1"/>
                </a:solidFill>
                <a:latin typeface="Calibri" panose="020F0502020204030204" pitchFamily="34" charset="0"/>
                <a:cs typeface="Calibri" panose="020F0502020204030204" pitchFamily="34" charset="0"/>
                <a:sym typeface="Calibri"/>
              </a:rPr>
              <a:t>P(B) - proportions of outcomes B</a:t>
            </a:r>
          </a:p>
          <a:p>
            <a:pPr marL="0" marR="0" lvl="0" indent="0" algn="l" rtl="0">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sym typeface="Calibri"/>
              </a:rPr>
              <a:t>P(B|A) is the proportion of outcomes B out of outcomes A</a:t>
            </a:r>
          </a:p>
        </p:txBody>
      </p:sp>
      <p:sp>
        <p:nvSpPr>
          <p:cNvPr id="7" name="TextBox 6">
            <a:extLst>
              <a:ext uri="{FF2B5EF4-FFF2-40B4-BE49-F238E27FC236}">
                <a16:creationId xmlns:a16="http://schemas.microsoft.com/office/drawing/2014/main" id="{925C92EE-03D8-DB44-AE43-BDAD05469BE7}"/>
              </a:ext>
            </a:extLst>
          </p:cNvPr>
          <p:cNvSpPr txBox="1"/>
          <p:nvPr/>
        </p:nvSpPr>
        <p:spPr>
          <a:xfrm>
            <a:off x="-1" y="37572"/>
            <a:ext cx="6694715" cy="523220"/>
          </a:xfrm>
          <a:prstGeom prst="rect">
            <a:avLst/>
          </a:prstGeom>
          <a:noFill/>
        </p:spPr>
        <p:txBody>
          <a:bodyPr wrap="square" rtlCol="0">
            <a:spAutoFit/>
          </a:bodyPr>
          <a:lstStyle/>
          <a:p>
            <a:r>
              <a:rPr lang="en-US" sz="2800" b="1" dirty="0"/>
              <a:t>Frequentist vs Bayesian </a:t>
            </a:r>
          </a:p>
        </p:txBody>
      </p:sp>
      <p:sp>
        <p:nvSpPr>
          <p:cNvPr id="8" name="Google Shape;93;p13">
            <a:extLst>
              <a:ext uri="{FF2B5EF4-FFF2-40B4-BE49-F238E27FC236}">
                <a16:creationId xmlns:a16="http://schemas.microsoft.com/office/drawing/2014/main" id="{63B1458D-308E-4C42-81E2-BCB6757E15B7}"/>
              </a:ext>
            </a:extLst>
          </p:cNvPr>
          <p:cNvSpPr txBox="1"/>
          <p:nvPr/>
        </p:nvSpPr>
        <p:spPr>
          <a:xfrm>
            <a:off x="2748642" y="4114801"/>
            <a:ext cx="6694715" cy="1637390"/>
          </a:xfrm>
          <a:prstGeom prst="rect">
            <a:avLst/>
          </a:prstGeom>
          <a:solidFill>
            <a:schemeClr val="accent4">
              <a:lumMod val="20000"/>
              <a:lumOff val="80000"/>
            </a:schemeClr>
          </a:solidFill>
          <a:ln w="63500">
            <a:solidFill>
              <a:srgbClr val="FF0000"/>
            </a:solidFill>
          </a:ln>
        </p:spPr>
        <p:txBody>
          <a:bodyPr spcFirstLastPara="1" wrap="square" lIns="91425" tIns="45700" rIns="91425" bIns="45700" anchor="t" anchorCtr="0">
            <a:noAutofit/>
          </a:bodyPr>
          <a:lstStyle/>
          <a:p>
            <a:r>
              <a:rPr lang="en-US" sz="2400" b="1" dirty="0">
                <a:solidFill>
                  <a:schemeClr val="accent1"/>
                </a:solidFill>
                <a:latin typeface="Calibri" panose="020F0502020204030204" pitchFamily="34" charset="0"/>
                <a:cs typeface="Calibri" panose="020F0502020204030204" pitchFamily="34" charset="0"/>
                <a:sym typeface="Calibri"/>
              </a:rPr>
              <a:t>Bayesian interpretation of Bayes’ theorem.</a:t>
            </a:r>
            <a:endParaRPr lang="en-US" sz="2400" b="1" dirty="0">
              <a:solidFill>
                <a:schemeClr val="accent1"/>
              </a:solidFill>
              <a:latin typeface="Calibri" panose="020F0502020204030204" pitchFamily="34" charset="0"/>
              <a:cs typeface="Calibri" panose="020F0502020204030204" pitchFamily="34" charset="0"/>
            </a:endParaRPr>
          </a:p>
          <a:p>
            <a:pPr lvl="0"/>
            <a:r>
              <a:rPr lang="en-US" sz="1800" b="1" dirty="0">
                <a:solidFill>
                  <a:srgbClr val="00B050"/>
                </a:solidFill>
                <a:latin typeface="Calibri" panose="020F0502020204030204" pitchFamily="34" charset="0"/>
                <a:cs typeface="Calibri" panose="020F0502020204030204" pitchFamily="34" charset="0"/>
                <a:sym typeface="Calibri"/>
              </a:rPr>
              <a:t>Probability measures a degree of belief.</a:t>
            </a:r>
            <a:br>
              <a:rPr lang="en-US" sz="1800" b="1" dirty="0">
                <a:solidFill>
                  <a:srgbClr val="00B050"/>
                </a:solidFill>
                <a:latin typeface="Calibri" panose="020F0502020204030204" pitchFamily="34" charset="0"/>
                <a:cs typeface="Calibri" panose="020F0502020204030204" pitchFamily="34" charset="0"/>
                <a:sym typeface="Calibri"/>
              </a:rPr>
            </a:br>
            <a:r>
              <a:rPr lang="en-US" sz="1800" dirty="0">
                <a:solidFill>
                  <a:schemeClr val="dk1"/>
                </a:solidFill>
                <a:latin typeface="Calibri" panose="020F0502020204030204" pitchFamily="34" charset="0"/>
                <a:cs typeface="Calibri" panose="020F0502020204030204" pitchFamily="34" charset="0"/>
                <a:sym typeface="Calibri"/>
              </a:rPr>
              <a:t>P(A), the </a:t>
            </a:r>
            <a:r>
              <a:rPr lang="en-US" sz="1800" b="1" dirty="0">
                <a:solidFill>
                  <a:schemeClr val="accent1"/>
                </a:solidFill>
                <a:latin typeface="Calibri" panose="020F0502020204030204" pitchFamily="34" charset="0"/>
                <a:cs typeface="Calibri" panose="020F0502020204030204" pitchFamily="34" charset="0"/>
                <a:sym typeface="Calibri"/>
              </a:rPr>
              <a:t>prior</a:t>
            </a:r>
            <a:r>
              <a:rPr lang="en-US" sz="1800" dirty="0">
                <a:solidFill>
                  <a:schemeClr val="dk1"/>
                </a:solidFill>
                <a:latin typeface="Calibri" panose="020F0502020204030204" pitchFamily="34" charset="0"/>
                <a:cs typeface="Calibri" panose="020F0502020204030204" pitchFamily="34" charset="0"/>
                <a:sym typeface="Calibri"/>
              </a:rPr>
              <a:t>, is the initial degree of belief in A.</a:t>
            </a:r>
            <a:endParaRPr lang="en-US" sz="1800" dirty="0">
              <a:solidFill>
                <a:schemeClr val="dk1"/>
              </a:solidFill>
              <a:latin typeface="Calibri" panose="020F0502020204030204" pitchFamily="34" charset="0"/>
              <a:cs typeface="Calibri" panose="020F0502020204030204" pitchFamily="34" charset="0"/>
            </a:endParaRPr>
          </a:p>
          <a:p>
            <a:pPr lvl="0"/>
            <a:r>
              <a:rPr lang="en-US" sz="1800" dirty="0">
                <a:solidFill>
                  <a:schemeClr val="dk1"/>
                </a:solidFill>
                <a:latin typeface="Calibri" panose="020F0502020204030204" pitchFamily="34" charset="0"/>
                <a:cs typeface="Calibri" panose="020F0502020204030204" pitchFamily="34" charset="0"/>
                <a:sym typeface="Calibri"/>
              </a:rPr>
              <a:t>P(A|B), the </a:t>
            </a:r>
            <a:r>
              <a:rPr lang="en-US" sz="1800" b="1" dirty="0">
                <a:solidFill>
                  <a:schemeClr val="accent1"/>
                </a:solidFill>
                <a:latin typeface="Calibri" panose="020F0502020204030204" pitchFamily="34" charset="0"/>
                <a:cs typeface="Calibri" panose="020F0502020204030204" pitchFamily="34" charset="0"/>
                <a:sym typeface="Calibri"/>
              </a:rPr>
              <a:t>posterior</a:t>
            </a:r>
            <a:r>
              <a:rPr lang="en-US" sz="1800" dirty="0">
                <a:solidFill>
                  <a:schemeClr val="dk1"/>
                </a:solidFill>
                <a:latin typeface="Calibri" panose="020F0502020204030204" pitchFamily="34" charset="0"/>
                <a:cs typeface="Calibri" panose="020F0502020204030204" pitchFamily="34" charset="0"/>
                <a:sym typeface="Calibri"/>
              </a:rPr>
              <a:t>, is the degree of belief having accounted for B.</a:t>
            </a:r>
            <a:br>
              <a:rPr lang="en-US" sz="1800" dirty="0">
                <a:solidFill>
                  <a:schemeClr val="dk1"/>
                </a:solidFill>
                <a:latin typeface="Calibri" panose="020F0502020204030204" pitchFamily="34" charset="0"/>
                <a:cs typeface="Calibri" panose="020F0502020204030204" pitchFamily="34" charset="0"/>
                <a:sym typeface="Calibri"/>
              </a:rPr>
            </a:br>
            <a:r>
              <a:rPr lang="en-US" sz="1800" dirty="0">
                <a:solidFill>
                  <a:schemeClr val="dk1"/>
                </a:solidFill>
                <a:latin typeface="Calibri" panose="020F0502020204030204" pitchFamily="34" charset="0"/>
                <a:cs typeface="Calibri" panose="020F0502020204030204" pitchFamily="34" charset="0"/>
                <a:sym typeface="Calibri"/>
              </a:rPr>
              <a:t>P(B|A)/P(B) – represents the support that B provides for A.</a:t>
            </a:r>
            <a:endParaRPr lang="en-US" sz="1800" dirty="0">
              <a:solidFill>
                <a:schemeClr val="dk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4935014"/>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1781</TotalTime>
  <Words>6801</Words>
  <Application>Microsoft Macintosh PowerPoint</Application>
  <PresentationFormat>Widescreen</PresentationFormat>
  <Paragraphs>611</Paragraphs>
  <Slides>28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Cambria Math</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187</cp:revision>
  <dcterms:modified xsi:type="dcterms:W3CDTF">2024-03-02T19:24:40Z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4f518368-b969-4042-91d9-8939bd921da2_Enabled">
    <vt:lpwstr>true</vt:lpwstr>
  </property>
  <property fmtid="{D5CDD505-2E9C-101B-9397-08002B2CF9AE}" pid="3" name="MSIP_Label_4f518368-b969-4042-91d9-8939bd921da2_SetDate">
    <vt:lpwstr>2022-11-16T02:51:50Z</vt:lpwstr>
  </property>
  <property fmtid="{D5CDD505-2E9C-101B-9397-08002B2CF9AE}" pid="4" name="MSIP_Label_4f518368-b969-4042-91d9-8939bd921da2_Method">
    <vt:lpwstr>Standard</vt:lpwstr>
  </property>
  <property fmtid="{D5CDD505-2E9C-101B-9397-08002B2CF9AE}" pid="5" name="MSIP_Label_4f518368-b969-4042-91d9-8939bd921da2_Name">
    <vt:lpwstr>General</vt:lpwstr>
  </property>
  <property fmtid="{D5CDD505-2E9C-101B-9397-08002B2CF9AE}" pid="6" name="MSIP_Label_4f518368-b969-4042-91d9-8939bd921da2_SiteId">
    <vt:lpwstr>116e9905-19fc-428e-93d4-bcaffb833597</vt:lpwstr>
  </property>
  <property fmtid="{D5CDD505-2E9C-101B-9397-08002B2CF9AE}" pid="7" name="MSIP_Label_4f518368-b969-4042-91d9-8939bd921da2_ActionId">
    <vt:lpwstr>e9e9c0da-39e1-4be9-ac4f-015ca33fa8d2</vt:lpwstr>
  </property>
  <property fmtid="{D5CDD505-2E9C-101B-9397-08002B2CF9AE}" pid="8" name="MSIP_Label_4f518368-b969-4042-91d9-8939bd921da2_ContentBits">
    <vt:lpwstr>0</vt:lpwstr>
  </property>
</Properties>
</file>